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Lato Bold" panose="020F0502020204030203" pitchFamily="34" charset="0"/>
      <p:regular r:id="rId11"/>
      <p:bold r:id="rId12"/>
    </p:embeddedFont>
    <p:embeddedFont>
      <p:font typeface="Lato Heavy" panose="020F0502020204030203" pitchFamily="34" charset="0"/>
      <p:regular r:id="rId13"/>
      <p:bold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old" panose="02000000000000000000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1569" autoAdjust="0"/>
  </p:normalViewPr>
  <p:slideViewPr>
    <p:cSldViewPr>
      <p:cViewPr varScale="1">
        <p:scale>
          <a:sx n="43" d="100"/>
          <a:sy n="43" d="100"/>
        </p:scale>
        <p:origin x="1378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848FC-8BCB-4370-B9B3-A5BD6A21ED7E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8640-3E85-4FB0-B37F-7F6C5242E3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83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BE" dirty="0" err="1"/>
              <a:t>Create</a:t>
            </a:r>
            <a:r>
              <a:rPr lang="nl-BE" dirty="0"/>
              <a:t> google document </a:t>
            </a:r>
            <a:r>
              <a:rPr lang="nl-BE" dirty="0" err="1"/>
              <a:t>to</a:t>
            </a:r>
            <a:r>
              <a:rPr lang="nl-BE" dirty="0"/>
              <a:t> collect </a:t>
            </a:r>
            <a:r>
              <a:rPr lang="nl-BE" dirty="0" err="1"/>
              <a:t>the</a:t>
            </a:r>
            <a:r>
              <a:rPr lang="nl-BE" dirty="0"/>
              <a:t> topics per stakeholder </a:t>
            </a:r>
            <a:r>
              <a:rPr lang="nl-BE" dirty="0" err="1"/>
              <a:t>group</a:t>
            </a:r>
            <a:r>
              <a:rPr lang="nl-BE" dirty="0"/>
              <a:t> </a:t>
            </a:r>
          </a:p>
          <a:p>
            <a:pPr marL="228600" indent="-228600">
              <a:buAutoNum type="arabicPeriod"/>
            </a:pPr>
            <a:r>
              <a:rPr lang="nl-BE" dirty="0" err="1"/>
              <a:t>Identify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groups</a:t>
            </a:r>
            <a:r>
              <a:rPr lang="nl-BE" dirty="0"/>
              <a:t> </a:t>
            </a:r>
          </a:p>
          <a:p>
            <a:pPr marL="228600" indent="-228600">
              <a:buAutoNum type="arabicPeriod"/>
            </a:pPr>
            <a:r>
              <a:rPr lang="nl-BE" dirty="0"/>
              <a:t>Different team meetings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discuss</a:t>
            </a:r>
            <a:r>
              <a:rPr lang="nl-BE" dirty="0"/>
              <a:t> topics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different stakeholder </a:t>
            </a:r>
            <a:r>
              <a:rPr lang="nl-BE" dirty="0" err="1"/>
              <a:t>groups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we </a:t>
            </a:r>
            <a:r>
              <a:rPr lang="nl-BE" dirty="0" err="1">
                <a:sym typeface="Wingdings" panose="05000000000000000000" pitchFamily="2" charset="2"/>
              </a:rPr>
              <a:t>need</a:t>
            </a:r>
            <a:r>
              <a:rPr lang="nl-BE" dirty="0">
                <a:sym typeface="Wingdings" panose="05000000000000000000" pitchFamily="2" charset="2"/>
              </a:rPr>
              <a:t> more time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think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about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it</a:t>
            </a:r>
            <a:r>
              <a:rPr lang="nl-BE" dirty="0">
                <a:sym typeface="Wingdings" panose="05000000000000000000" pitchFamily="2" charset="2"/>
              </a:rPr>
              <a:t>!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8640-3E85-4FB0-B37F-7F6C5242E30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8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905000" y="7532654"/>
            <a:ext cx="8553855" cy="99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Inez Myin-</a:t>
            </a:r>
            <a:r>
              <a:rPr lang="en-US" sz="2889" spc="144" dirty="0" err="1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Germeys</a:t>
            </a: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, Lotte </a:t>
            </a:r>
            <a:r>
              <a:rPr lang="en-US" sz="2889" spc="144" dirty="0" err="1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Uyttebroek</a:t>
            </a: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, Jeroen </a:t>
            </a:r>
            <a:r>
              <a:rPr lang="en-US" sz="2889" spc="144" dirty="0" err="1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Weermeijer</a:t>
            </a: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, Harriette Riese</a:t>
            </a:r>
          </a:p>
        </p:txBody>
      </p:sp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4241020"/>
            <a:ext cx="16244484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COLLATING AND SHARING IMPLEMENTATION STRATEGIES FOR THE CLINCAL USE OF ESM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2928" y="964099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798682" y="5221796"/>
            <a:ext cx="9249073" cy="1543050"/>
            <a:chOff x="0" y="0"/>
            <a:chExt cx="243597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66408">
            <a:off x="-4987615" y="-4293755"/>
            <a:ext cx="12032630" cy="10528551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06700" y="8459787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510444" y="2480783"/>
            <a:ext cx="9249073" cy="1543050"/>
            <a:chOff x="0" y="0"/>
            <a:chExt cx="243597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57451" y="2199316"/>
            <a:ext cx="2105984" cy="2105984"/>
          </a:xfrm>
          <a:custGeom>
            <a:avLst/>
            <a:gdLst/>
            <a:ahLst/>
            <a:cxnLst/>
            <a:rect l="l" t="t" r="r" b="b"/>
            <a:pathLst>
              <a:path w="2105984" h="2105984">
                <a:moveTo>
                  <a:pt x="0" y="0"/>
                </a:moveTo>
                <a:lnTo>
                  <a:pt x="2105985" y="0"/>
                </a:lnTo>
                <a:lnTo>
                  <a:pt x="2105985" y="2105985"/>
                </a:lnTo>
                <a:lnTo>
                  <a:pt x="0" y="2105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514902" y="4709541"/>
            <a:ext cx="2567559" cy="2567559"/>
          </a:xfrm>
          <a:custGeom>
            <a:avLst/>
            <a:gdLst/>
            <a:ahLst/>
            <a:cxnLst/>
            <a:rect l="l" t="t" r="r" b="b"/>
            <a:pathLst>
              <a:path w="2567559" h="2567559">
                <a:moveTo>
                  <a:pt x="0" y="0"/>
                </a:moveTo>
                <a:lnTo>
                  <a:pt x="2567559" y="0"/>
                </a:lnTo>
                <a:lnTo>
                  <a:pt x="2567559" y="2567559"/>
                </a:lnTo>
                <a:lnTo>
                  <a:pt x="0" y="256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7082461" y="5659859"/>
            <a:ext cx="7648530" cy="12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Develop a traffic light system to identify which strategies are recommended for use in future work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67163" y="2733213"/>
            <a:ext cx="8679293" cy="12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Identify effective implementation strategies for ESM in different clinical contexts (e.g. inpatient, outpatient)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0664" y="665659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124868" y="4372558"/>
            <a:ext cx="36000" cy="5419142"/>
            <a:chOff x="0" y="0"/>
            <a:chExt cx="25417" cy="1221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28002" y="-833026"/>
            <a:ext cx="19048322" cy="3086100"/>
            <a:chOff x="0" y="0"/>
            <a:chExt cx="501684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91824" y="7502633"/>
            <a:ext cx="49649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8"/>
              </a:lnSpc>
            </a:pPr>
            <a:r>
              <a:rPr lang="en-US" sz="24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Reflecting on prior experience, blue-sky thinking, the literature.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9339" y="285432"/>
            <a:ext cx="10713642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b="1" spc="773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What did we do?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8D511D5-A683-352B-7DAD-FAEF6D37299F}"/>
              </a:ext>
            </a:extLst>
          </p:cNvPr>
          <p:cNvSpPr txBox="1"/>
          <p:nvPr/>
        </p:nvSpPr>
        <p:spPr>
          <a:xfrm>
            <a:off x="703527" y="5920105"/>
            <a:ext cx="4947708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Identify relevant stakeholders</a:t>
            </a: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A82CF3A-D35A-8D87-A501-B784C0CBEB0F}"/>
              </a:ext>
            </a:extLst>
          </p:cNvPr>
          <p:cNvSpPr/>
          <p:nvPr/>
        </p:nvSpPr>
        <p:spPr>
          <a:xfrm>
            <a:off x="2057400" y="4168262"/>
            <a:ext cx="1381394" cy="1314921"/>
          </a:xfrm>
          <a:custGeom>
            <a:avLst/>
            <a:gdLst/>
            <a:ahLst/>
            <a:cxnLst/>
            <a:rect l="l" t="t" r="r" b="b"/>
            <a:pathLst>
              <a:path w="2105984" h="2105984">
                <a:moveTo>
                  <a:pt x="0" y="0"/>
                </a:moveTo>
                <a:lnTo>
                  <a:pt x="2105985" y="0"/>
                </a:lnTo>
                <a:lnTo>
                  <a:pt x="2105985" y="2105985"/>
                </a:lnTo>
                <a:lnTo>
                  <a:pt x="0" y="2105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920A8FDD-2EB3-8D98-9AA8-095989FEAA41}"/>
              </a:ext>
            </a:extLst>
          </p:cNvPr>
          <p:cNvSpPr txBox="1"/>
          <p:nvPr/>
        </p:nvSpPr>
        <p:spPr>
          <a:xfrm>
            <a:off x="6791824" y="5745255"/>
            <a:ext cx="4601973" cy="1613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Identify specific and universal barriers and facilitators for the different stakeholders</a:t>
            </a: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AD491AFC-D207-AEDD-882B-D00D5C4ECC8E}"/>
              </a:ext>
            </a:extLst>
          </p:cNvPr>
          <p:cNvSpPr/>
          <p:nvPr/>
        </p:nvSpPr>
        <p:spPr>
          <a:xfrm>
            <a:off x="7935363" y="4071142"/>
            <a:ext cx="1748345" cy="1674113"/>
          </a:xfrm>
          <a:custGeom>
            <a:avLst/>
            <a:gdLst/>
            <a:ahLst/>
            <a:cxnLst/>
            <a:rect l="l" t="t" r="r" b="b"/>
            <a:pathLst>
              <a:path w="2567559" h="2567559">
                <a:moveTo>
                  <a:pt x="0" y="0"/>
                </a:moveTo>
                <a:lnTo>
                  <a:pt x="2567559" y="0"/>
                </a:lnTo>
                <a:lnTo>
                  <a:pt x="2567559" y="2567559"/>
                </a:lnTo>
                <a:lnTo>
                  <a:pt x="0" y="256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9C30C098-4BBA-E96B-2A7F-83625C2FC9DA}"/>
              </a:ext>
            </a:extLst>
          </p:cNvPr>
          <p:cNvSpPr txBox="1"/>
          <p:nvPr/>
        </p:nvSpPr>
        <p:spPr>
          <a:xfrm>
            <a:off x="676573" y="6563349"/>
            <a:ext cx="49649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828"/>
              </a:lnSpc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Management</a:t>
            </a:r>
          </a:p>
          <a:p>
            <a:pPr marL="342900" indent="-342900">
              <a:lnSpc>
                <a:spcPts val="2828"/>
              </a:lnSpc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Clinicians</a:t>
            </a:r>
          </a:p>
          <a:p>
            <a:pPr marL="342900" indent="-342900">
              <a:lnSpc>
                <a:spcPts val="2828"/>
              </a:lnSpc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BD8D7E8-112E-C5F2-8608-DE3549A04C3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369" t="13827" r="49167" b="6862"/>
          <a:stretch/>
        </p:blipFill>
        <p:spPr>
          <a:xfrm>
            <a:off x="12254756" y="2883771"/>
            <a:ext cx="5089797" cy="6605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66303">
            <a:off x="-5682687" y="-3220116"/>
            <a:ext cx="12032630" cy="10528551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25238" y="250537"/>
            <a:ext cx="9383712" cy="2014690"/>
            <a:chOff x="0" y="0"/>
            <a:chExt cx="8927030" cy="1916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48633" y="2783590"/>
            <a:ext cx="9476524" cy="2014690"/>
            <a:chOff x="0" y="0"/>
            <a:chExt cx="9015325" cy="19166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072785" cy="1963166"/>
            </a:xfrm>
            <a:custGeom>
              <a:avLst/>
              <a:gdLst/>
              <a:ahLst/>
              <a:cxnLst/>
              <a:rect l="l" t="t" r="r" b="b"/>
              <a:pathLst>
                <a:path w="9072785" h="1963166">
                  <a:moveTo>
                    <a:pt x="1181866" y="1963166"/>
                  </a:moveTo>
                  <a:lnTo>
                    <a:pt x="9072785" y="1963166"/>
                  </a:lnTo>
                  <a:lnTo>
                    <a:pt x="8061210" y="1125601"/>
                  </a:lnTo>
                  <a:cubicBezTo>
                    <a:pt x="8012942" y="1086104"/>
                    <a:pt x="7988109" y="1033780"/>
                    <a:pt x="7988109" y="981583"/>
                  </a:cubicBezTo>
                  <a:cubicBezTo>
                    <a:pt x="7988109" y="929386"/>
                    <a:pt x="8012320" y="877570"/>
                    <a:pt x="8061210" y="837565"/>
                  </a:cubicBezTo>
                  <a:lnTo>
                    <a:pt x="9072276" y="0"/>
                  </a:lnTo>
                  <a:lnTo>
                    <a:pt x="1181866" y="0"/>
                  </a:lnTo>
                  <a:lnTo>
                    <a:pt x="0" y="980948"/>
                  </a:lnTo>
                  <a:lnTo>
                    <a:pt x="1181866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41445" y="5274530"/>
            <a:ext cx="9383712" cy="2014690"/>
            <a:chOff x="0" y="0"/>
            <a:chExt cx="8927030" cy="1916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41445" y="7763415"/>
            <a:ext cx="9383712" cy="2014690"/>
            <a:chOff x="0" y="0"/>
            <a:chExt cx="8927030" cy="1916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84491" cy="1963166"/>
            </a:xfrm>
            <a:custGeom>
              <a:avLst/>
              <a:gdLst/>
              <a:ahLst/>
              <a:cxnLst/>
              <a:rect l="l" t="t" r="r" b="b"/>
              <a:pathLst>
                <a:path w="8984491" h="1963166">
                  <a:moveTo>
                    <a:pt x="1170291" y="1963166"/>
                  </a:moveTo>
                  <a:lnTo>
                    <a:pt x="8984491" y="1963166"/>
                  </a:lnTo>
                  <a:lnTo>
                    <a:pt x="7982260" y="1125601"/>
                  </a:lnTo>
                  <a:cubicBezTo>
                    <a:pt x="7934465" y="1086104"/>
                    <a:pt x="7909875" y="1033780"/>
                    <a:pt x="7909875" y="981583"/>
                  </a:cubicBezTo>
                  <a:cubicBezTo>
                    <a:pt x="7909875" y="929386"/>
                    <a:pt x="7933849" y="877570"/>
                    <a:pt x="7982260" y="837565"/>
                  </a:cubicBezTo>
                  <a:lnTo>
                    <a:pt x="8983983" y="0"/>
                  </a:lnTo>
                  <a:lnTo>
                    <a:pt x="1170291" y="0"/>
                  </a:lnTo>
                  <a:lnTo>
                    <a:pt x="0" y="980948"/>
                  </a:lnTo>
                  <a:lnTo>
                    <a:pt x="1170291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3628" y="453735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Output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18435" y="876300"/>
            <a:ext cx="68639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Documentation of strategies and challenger per stakeholder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8151" y="773200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25157" y="3262097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18435" y="6029275"/>
            <a:ext cx="686393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Guidelines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58151" y="574125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25157" y="823219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69210" y="3514675"/>
            <a:ext cx="689520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Paper plan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69210" y="8461788"/>
            <a:ext cx="689520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ESM Network Meeting 2026: paper in a day </a:t>
            </a:r>
          </a:p>
        </p:txBody>
      </p:sp>
      <p:sp>
        <p:nvSpPr>
          <p:cNvPr id="22" name="Freeform 22"/>
          <p:cNvSpPr/>
          <p:nvPr/>
        </p:nvSpPr>
        <p:spPr>
          <a:xfrm>
            <a:off x="-1856573" y="7955080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961761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2928" y="4241020"/>
            <a:ext cx="10756200" cy="154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A9B9BF175264195433DC29D888F6E" ma:contentTypeVersion="10" ma:contentTypeDescription="Een nieuw document maken." ma:contentTypeScope="" ma:versionID="0e0d2db415083832643965272a8f6a72">
  <xsd:schema xmlns:xsd="http://www.w3.org/2001/XMLSchema" xmlns:xs="http://www.w3.org/2001/XMLSchema" xmlns:p="http://schemas.microsoft.com/office/2006/metadata/properties" xmlns:ns2="6526f311-2dc7-4bf3-8b34-14cbf033560c" targetNamespace="http://schemas.microsoft.com/office/2006/metadata/properties" ma:root="true" ma:fieldsID="77666b0d32ff5f9a8562bc0fbd842a11" ns2:_="">
    <xsd:import namespace="6526f311-2dc7-4bf3-8b34-14cbf0335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f311-2dc7-4bf3-8b34-14cbf0335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6f311-2dc7-4bf3-8b34-14cbf03356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4E2721-EC5F-429E-AA3A-080629410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4BF85-D542-4C6A-AD39-0037C1700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f311-2dc7-4bf3-8b34-14cbf0335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A9407-7042-4C83-884E-33977AF7ACB4}">
  <ds:schemaRefs>
    <ds:schemaRef ds:uri="http://schemas.microsoft.com/office/2006/metadata/properties"/>
    <ds:schemaRef ds:uri="http://schemas.microsoft.com/office/infopath/2007/PartnerControls"/>
    <ds:schemaRef ds:uri="6526f311-2dc7-4bf3-8b34-14cbf03356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Custom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Wingdings</vt:lpstr>
      <vt:lpstr>Arial</vt:lpstr>
      <vt:lpstr>Roboto Bold</vt:lpstr>
      <vt:lpstr>Lato Bold</vt:lpstr>
      <vt:lpstr>Roboto</vt:lpstr>
      <vt:lpstr>Calibri</vt:lpstr>
      <vt:lpstr>Lato Heavy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ESM_Hackathon</dc:title>
  <dc:creator>Harriette Riese</dc:creator>
  <cp:lastModifiedBy>Lotte Uyttebroek</cp:lastModifiedBy>
  <cp:revision>4</cp:revision>
  <dcterms:created xsi:type="dcterms:W3CDTF">2006-08-16T00:00:00Z</dcterms:created>
  <dcterms:modified xsi:type="dcterms:W3CDTF">2025-10-03T09:46:49Z</dcterms:modified>
  <dc:identifier>DAGqhMKGRjo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2025-06-16T12:44:21Z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5ccb398a-cfbc-4328-8fde-3d08314b9e30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</Properties>
</file>