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Bold" panose="020F0502020204030203" charset="0"/>
      <p:regular r:id="rId14"/>
      <p:bold r:id="rId15"/>
    </p:embeddedFont>
    <p:embeddedFont>
      <p:font typeface="Lato Heavy" panose="020B0604020202020204" charset="0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old" panose="02000000000000000000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60" d="100"/>
          <a:sy n="60" d="100"/>
        </p:scale>
        <p:origin x="23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86557" y="7532654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599" y="0"/>
                </a:lnTo>
                <a:lnTo>
                  <a:pt x="4762599" y="2606441"/>
                </a:lnTo>
                <a:lnTo>
                  <a:pt x="0" y="2606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Workshop 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752928" y="4241020"/>
            <a:ext cx="1310607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dirty="0"/>
              <a:t>Drawing directed </a:t>
            </a:r>
            <a:r>
              <a:rPr lang="en-US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acyclic</a:t>
            </a:r>
            <a:r>
              <a:rPr lang="en-US" sz="6000" dirty="0"/>
              <a:t> graphs (DAGs) for ESM-studies</a:t>
            </a:r>
            <a:endParaRPr lang="en-US" sz="39700" b="1" dirty="0">
              <a:solidFill>
                <a:srgbClr val="2D3142"/>
              </a:solidFill>
              <a:latin typeface="Lato Heavy"/>
              <a:ea typeface="Lato Heavy"/>
              <a:cs typeface="Lato Heavy"/>
              <a:sym typeface="Lato Heav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52928" y="9640992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52928" y="6613250"/>
            <a:ext cx="8553855" cy="990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Organizer</a:t>
            </a:r>
          </a:p>
          <a:p>
            <a:pPr algn="l">
              <a:lnSpc>
                <a:spcPts val="4045"/>
              </a:lnSpc>
            </a:pP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Jenny van Beek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66663" y="7249538"/>
            <a:ext cx="9249073" cy="1543050"/>
            <a:chOff x="0" y="0"/>
            <a:chExt cx="243597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98563" y="7847647"/>
            <a:ext cx="1361783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b="1" dirty="0"/>
              <a:t>Input to improve stepped guide on how to build a causal DAG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798682" y="3427896"/>
            <a:ext cx="9249073" cy="1543050"/>
            <a:chOff x="0" y="0"/>
            <a:chExt cx="243597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24241" y="5270306"/>
            <a:ext cx="9249073" cy="1543050"/>
            <a:chOff x="0" y="0"/>
            <a:chExt cx="243597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66408">
            <a:off x="-4987615" y="-4293755"/>
            <a:ext cx="12032630" cy="10528551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906700" y="8459787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7510444" y="1613150"/>
            <a:ext cx="9249073" cy="1543050"/>
            <a:chOff x="0" y="0"/>
            <a:chExt cx="243597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6457451" y="1331683"/>
            <a:ext cx="2105984" cy="2105984"/>
          </a:xfrm>
          <a:custGeom>
            <a:avLst/>
            <a:gdLst/>
            <a:ahLst/>
            <a:cxnLst/>
            <a:rect l="l" t="t" r="r" b="b"/>
            <a:pathLst>
              <a:path w="2105984" h="2105984">
                <a:moveTo>
                  <a:pt x="0" y="0"/>
                </a:moveTo>
                <a:lnTo>
                  <a:pt x="2105985" y="0"/>
                </a:lnTo>
                <a:lnTo>
                  <a:pt x="2105985" y="2105985"/>
                </a:lnTo>
                <a:lnTo>
                  <a:pt x="0" y="2105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514902" y="2915641"/>
            <a:ext cx="2567559" cy="2567559"/>
          </a:xfrm>
          <a:custGeom>
            <a:avLst/>
            <a:gdLst/>
            <a:ahLst/>
            <a:cxnLst/>
            <a:rect l="l" t="t" r="r" b="b"/>
            <a:pathLst>
              <a:path w="2567559" h="2567559">
                <a:moveTo>
                  <a:pt x="0" y="0"/>
                </a:moveTo>
                <a:lnTo>
                  <a:pt x="2567559" y="0"/>
                </a:lnTo>
                <a:lnTo>
                  <a:pt x="2567559" y="2567559"/>
                </a:lnTo>
                <a:lnTo>
                  <a:pt x="0" y="2567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625759" y="4771848"/>
            <a:ext cx="2539965" cy="2539965"/>
          </a:xfrm>
          <a:custGeom>
            <a:avLst/>
            <a:gdLst/>
            <a:ahLst/>
            <a:cxnLst/>
            <a:rect l="l" t="t" r="r" b="b"/>
            <a:pathLst>
              <a:path w="2539965" h="2539965">
                <a:moveTo>
                  <a:pt x="0" y="0"/>
                </a:moveTo>
                <a:lnTo>
                  <a:pt x="2539966" y="0"/>
                </a:lnTo>
                <a:lnTo>
                  <a:pt x="2539966" y="2539966"/>
                </a:lnTo>
                <a:lnTo>
                  <a:pt x="0" y="25399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28700" y="6957608"/>
            <a:ext cx="2126911" cy="2126911"/>
          </a:xfrm>
          <a:custGeom>
            <a:avLst/>
            <a:gdLst/>
            <a:ahLst/>
            <a:cxnLst/>
            <a:rect l="l" t="t" r="r" b="b"/>
            <a:pathLst>
              <a:path w="2126911" h="2126911">
                <a:moveTo>
                  <a:pt x="0" y="0"/>
                </a:moveTo>
                <a:lnTo>
                  <a:pt x="2126911" y="0"/>
                </a:lnTo>
                <a:lnTo>
                  <a:pt x="2126911" y="2126910"/>
                </a:lnTo>
                <a:lnTo>
                  <a:pt x="0" y="2126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5165724" y="5544678"/>
            <a:ext cx="1236027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b="1" dirty="0"/>
              <a:t>Overview for future use and development of causal DAGs in ESM-research: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Steps needed to use causal DAGs more often in ESM-research + </a:t>
            </a:r>
            <a:r>
              <a:rPr lang="en-US" sz="3000" b="1"/>
              <a:t>future avenues</a:t>
            </a:r>
            <a:endParaRPr lang="en-US" sz="3000" b="1" dirty="0"/>
          </a:p>
        </p:txBody>
      </p:sp>
      <p:sp>
        <p:nvSpPr>
          <p:cNvPr id="25" name="TextBox 25"/>
          <p:cNvSpPr txBox="1"/>
          <p:nvPr/>
        </p:nvSpPr>
        <p:spPr>
          <a:xfrm>
            <a:off x="7082461" y="4001628"/>
            <a:ext cx="952366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b="1" dirty="0"/>
              <a:t>Building DAGs: increased familiarity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841755" y="2141697"/>
            <a:ext cx="830598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b="1" dirty="0"/>
              <a:t>Relevance of building DAGs: increased awareness</a:t>
            </a:r>
            <a:endParaRPr lang="en-US" sz="3000" b="1" spc="229" dirty="0">
              <a:solidFill>
                <a:srgbClr val="2D3142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920693" y="2365625"/>
            <a:ext cx="814810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50664" y="665659"/>
            <a:ext cx="4350189" cy="120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62"/>
              </a:lnSpc>
              <a:spcBef>
                <a:spcPct val="0"/>
              </a:spcBef>
            </a:pPr>
            <a:r>
              <a:rPr lang="en-US" sz="7146" b="1" spc="70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Goals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124868" y="3588539"/>
            <a:ext cx="36000" cy="5419142"/>
            <a:chOff x="0" y="0"/>
            <a:chExt cx="25417" cy="12213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417" cy="1221339"/>
            </a:xfrm>
            <a:custGeom>
              <a:avLst/>
              <a:gdLst/>
              <a:ahLst/>
              <a:cxnLst/>
              <a:rect l="l" t="t" r="r" b="b"/>
              <a:pathLst>
                <a:path w="25417" h="1221339">
                  <a:moveTo>
                    <a:pt x="0" y="0"/>
                  </a:moveTo>
                  <a:lnTo>
                    <a:pt x="25417" y="0"/>
                  </a:lnTo>
                  <a:lnTo>
                    <a:pt x="25417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2D3142"/>
            </a:solidFill>
            <a:ln w="180975" cap="sq">
              <a:solidFill>
                <a:srgbClr val="2D314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5417" cy="1249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528002" y="-833026"/>
            <a:ext cx="19048322" cy="3086100"/>
            <a:chOff x="0" y="0"/>
            <a:chExt cx="5016842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501684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248186" y="3564108"/>
            <a:ext cx="4043169" cy="940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3000" b="1" spc="268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BUILD your own CAUSAL DAG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7319" y="3566995"/>
            <a:ext cx="3749168" cy="940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3000" b="1" spc="268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 IN CAUSAL DAGs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11200" y="3461750"/>
            <a:ext cx="319336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3000" b="1" spc="268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DISCUSSION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4731" y="4611918"/>
            <a:ext cx="4964970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ctr">
              <a:lnSpc>
                <a:spcPts val="2828"/>
              </a:lnSpc>
              <a:buFont typeface="Arial" panose="020B0604020202020204" pitchFamily="34" charset="0"/>
              <a:buChar char="•"/>
            </a:pPr>
            <a:r>
              <a:rPr lang="en-US" sz="2500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Diagram that </a:t>
            </a:r>
            <a:r>
              <a:rPr lang="en-US" sz="2500" b="1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visualizes</a:t>
            </a:r>
            <a:r>
              <a:rPr lang="en-US" sz="2500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1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confounding and selection bias </a:t>
            </a:r>
            <a:r>
              <a:rPr lang="en-US" sz="2500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for causal question</a:t>
            </a:r>
            <a:endParaRPr lang="en-US" sz="2500" b="1" spc="200" dirty="0">
              <a:solidFill>
                <a:srgbClr val="2D31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342900" algn="ctr">
              <a:lnSpc>
                <a:spcPts val="2828"/>
              </a:lnSpc>
              <a:buFont typeface="Arial" panose="020B0604020202020204" pitchFamily="34" charset="0"/>
              <a:buChar char="•"/>
            </a:pPr>
            <a:r>
              <a:rPr lang="en-US" sz="2500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Relevant for visualizing assumptions of </a:t>
            </a:r>
            <a:r>
              <a:rPr lang="en-US" sz="2500" b="1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experimental and observational </a:t>
            </a:r>
            <a:r>
              <a:rPr lang="en-US" sz="2500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ESM-research</a:t>
            </a:r>
          </a:p>
          <a:p>
            <a:pPr marL="342900" indent="-342900" algn="ctr">
              <a:lnSpc>
                <a:spcPts val="2828"/>
              </a:lnSpc>
              <a:buFont typeface="Arial" panose="020B0604020202020204" pitchFamily="34" charset="0"/>
              <a:buChar char="•"/>
            </a:pPr>
            <a:r>
              <a:rPr lang="en-US" sz="2500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Relevant for </a:t>
            </a:r>
            <a:r>
              <a:rPr lang="en-US" sz="2500" b="1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covariate identification </a:t>
            </a:r>
            <a:r>
              <a:rPr lang="en-US" sz="2500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(third-variable adjustment)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33335" y="4611918"/>
            <a:ext cx="522132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500" spc="211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Using stepped guide (</a:t>
            </a:r>
            <a:r>
              <a:rPr lang="en-US" sz="2500" b="1" spc="211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IDEALLY</a:t>
            </a:r>
            <a:r>
              <a:rPr lang="en-US" sz="2500" spc="211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39339" y="285432"/>
            <a:ext cx="10713642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7888" b="1" spc="773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What did we do?</a:t>
            </a:r>
          </a:p>
        </p:txBody>
      </p:sp>
      <p:sp>
        <p:nvSpPr>
          <p:cNvPr id="19" name="Freeform 19"/>
          <p:cNvSpPr/>
          <p:nvPr/>
        </p:nvSpPr>
        <p:spPr>
          <a:xfrm>
            <a:off x="16384715" y="-413585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A0005418-6AF3-CD24-CC62-FEDE56864C9A}"/>
              </a:ext>
            </a:extLst>
          </p:cNvPr>
          <p:cNvGrpSpPr/>
          <p:nvPr/>
        </p:nvGrpSpPr>
        <p:grpSpPr>
          <a:xfrm>
            <a:off x="12024754" y="3578513"/>
            <a:ext cx="36000" cy="5419142"/>
            <a:chOff x="0" y="0"/>
            <a:chExt cx="25417" cy="1221339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DBD00CC8-DFF6-4D43-6345-A679828363A2}"/>
                </a:ext>
              </a:extLst>
            </p:cNvPr>
            <p:cNvSpPr/>
            <p:nvPr/>
          </p:nvSpPr>
          <p:spPr>
            <a:xfrm>
              <a:off x="0" y="0"/>
              <a:ext cx="25417" cy="1221339"/>
            </a:xfrm>
            <a:custGeom>
              <a:avLst/>
              <a:gdLst/>
              <a:ahLst/>
              <a:cxnLst/>
              <a:rect l="l" t="t" r="r" b="b"/>
              <a:pathLst>
                <a:path w="25417" h="1221339">
                  <a:moveTo>
                    <a:pt x="0" y="0"/>
                  </a:moveTo>
                  <a:lnTo>
                    <a:pt x="25417" y="0"/>
                  </a:lnTo>
                  <a:lnTo>
                    <a:pt x="25417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2D3142"/>
            </a:solidFill>
            <a:ln w="180975" cap="sq">
              <a:solidFill>
                <a:srgbClr val="2D314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5A930EDA-677C-E4CA-B05A-9D3FC2B6EF2A}"/>
                </a:ext>
              </a:extLst>
            </p:cNvPr>
            <p:cNvSpPr txBox="1"/>
            <p:nvPr/>
          </p:nvSpPr>
          <p:spPr>
            <a:xfrm>
              <a:off x="0" y="-28575"/>
              <a:ext cx="25417" cy="1249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16">
            <a:extLst>
              <a:ext uri="{FF2B5EF4-FFF2-40B4-BE49-F238E27FC236}">
                <a16:creationId xmlns:a16="http://schemas.microsoft.com/office/drawing/2014/main" id="{3E82F6AC-1EC1-CA80-FF4D-4639DE79A2D0}"/>
              </a:ext>
            </a:extLst>
          </p:cNvPr>
          <p:cNvSpPr txBox="1"/>
          <p:nvPr/>
        </p:nvSpPr>
        <p:spPr>
          <a:xfrm>
            <a:off x="12282666" y="4504622"/>
            <a:ext cx="522132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ctr">
              <a:lnSpc>
                <a:spcPts val="2974"/>
              </a:lnSpc>
              <a:buFont typeface="Arial" panose="020B0604020202020204" pitchFamily="34" charset="0"/>
              <a:buChar char="•"/>
            </a:pPr>
            <a:r>
              <a:rPr lang="en-US" sz="2500" spc="211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Which </a:t>
            </a:r>
            <a:r>
              <a:rPr lang="en-US" sz="2500" b="1" spc="211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steps</a:t>
            </a:r>
            <a:r>
              <a:rPr lang="en-US" sz="2500" spc="211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 need to be taken to use causal DAGs more often in ESM-research?</a:t>
            </a:r>
          </a:p>
          <a:p>
            <a:pPr marL="342900" indent="-342900" algn="ctr">
              <a:lnSpc>
                <a:spcPts val="2974"/>
              </a:lnSpc>
              <a:buFont typeface="Arial" panose="020B0604020202020204" pitchFamily="34" charset="0"/>
              <a:buChar char="•"/>
            </a:pPr>
            <a:r>
              <a:rPr lang="en-US" sz="2500" b="1" spc="211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Future avenues </a:t>
            </a:r>
            <a:r>
              <a:rPr lang="en-US" sz="2500" spc="211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when using DAGs in ESM-research?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66303">
            <a:off x="-5682687" y="-3220116"/>
            <a:ext cx="12032630" cy="10528551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41445" y="300584"/>
            <a:ext cx="9383712" cy="2014690"/>
            <a:chOff x="0" y="0"/>
            <a:chExt cx="8927030" cy="19166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83942" cy="1963166"/>
            </a:xfrm>
            <a:custGeom>
              <a:avLst/>
              <a:gdLst/>
              <a:ahLst/>
              <a:cxnLst/>
              <a:rect l="l" t="t" r="r" b="b"/>
              <a:pathLst>
                <a:path w="8983942" h="1963166">
                  <a:moveTo>
                    <a:pt x="7826253" y="0"/>
                  </a:moveTo>
                  <a:lnTo>
                    <a:pt x="0" y="0"/>
                  </a:lnTo>
                  <a:lnTo>
                    <a:pt x="1014238" y="837565"/>
                  </a:lnTo>
                  <a:cubicBezTo>
                    <a:pt x="1062052" y="877062"/>
                    <a:pt x="1086651" y="929386"/>
                    <a:pt x="1086651" y="981583"/>
                  </a:cubicBezTo>
                  <a:cubicBezTo>
                    <a:pt x="1086651" y="1033780"/>
                    <a:pt x="1062821" y="1085596"/>
                    <a:pt x="1014238" y="1125601"/>
                  </a:cubicBezTo>
                  <a:lnTo>
                    <a:pt x="769" y="1963166"/>
                  </a:lnTo>
                  <a:lnTo>
                    <a:pt x="7825639" y="1963166"/>
                  </a:lnTo>
                  <a:lnTo>
                    <a:pt x="8983942" y="981583"/>
                  </a:lnTo>
                  <a:lnTo>
                    <a:pt x="7826253" y="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48633" y="2783590"/>
            <a:ext cx="9476524" cy="2014690"/>
            <a:chOff x="0" y="0"/>
            <a:chExt cx="9015325" cy="19166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072785" cy="1963166"/>
            </a:xfrm>
            <a:custGeom>
              <a:avLst/>
              <a:gdLst/>
              <a:ahLst/>
              <a:cxnLst/>
              <a:rect l="l" t="t" r="r" b="b"/>
              <a:pathLst>
                <a:path w="9072785" h="1963166">
                  <a:moveTo>
                    <a:pt x="1181866" y="1963166"/>
                  </a:moveTo>
                  <a:lnTo>
                    <a:pt x="9072785" y="1963166"/>
                  </a:lnTo>
                  <a:lnTo>
                    <a:pt x="8061210" y="1125601"/>
                  </a:lnTo>
                  <a:cubicBezTo>
                    <a:pt x="8012942" y="1086104"/>
                    <a:pt x="7988109" y="1033780"/>
                    <a:pt x="7988109" y="981583"/>
                  </a:cubicBezTo>
                  <a:cubicBezTo>
                    <a:pt x="7988109" y="929386"/>
                    <a:pt x="8012320" y="877570"/>
                    <a:pt x="8061210" y="837565"/>
                  </a:cubicBezTo>
                  <a:lnTo>
                    <a:pt x="9072276" y="0"/>
                  </a:lnTo>
                  <a:lnTo>
                    <a:pt x="1181866" y="0"/>
                  </a:lnTo>
                  <a:lnTo>
                    <a:pt x="0" y="980948"/>
                  </a:lnTo>
                  <a:lnTo>
                    <a:pt x="1181866" y="1963039"/>
                  </a:ln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141445" y="5274530"/>
            <a:ext cx="9383712" cy="2014690"/>
            <a:chOff x="0" y="0"/>
            <a:chExt cx="8927030" cy="19166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83942" cy="1963166"/>
            </a:xfrm>
            <a:custGeom>
              <a:avLst/>
              <a:gdLst/>
              <a:ahLst/>
              <a:cxnLst/>
              <a:rect l="l" t="t" r="r" b="b"/>
              <a:pathLst>
                <a:path w="8983942" h="1963166">
                  <a:moveTo>
                    <a:pt x="7826253" y="0"/>
                  </a:moveTo>
                  <a:lnTo>
                    <a:pt x="0" y="0"/>
                  </a:lnTo>
                  <a:lnTo>
                    <a:pt x="1014238" y="837565"/>
                  </a:lnTo>
                  <a:cubicBezTo>
                    <a:pt x="1062052" y="877062"/>
                    <a:pt x="1086651" y="929386"/>
                    <a:pt x="1086651" y="981583"/>
                  </a:cubicBezTo>
                  <a:cubicBezTo>
                    <a:pt x="1086651" y="1033780"/>
                    <a:pt x="1062821" y="1085596"/>
                    <a:pt x="1014238" y="1125601"/>
                  </a:cubicBezTo>
                  <a:lnTo>
                    <a:pt x="769" y="1963166"/>
                  </a:lnTo>
                  <a:lnTo>
                    <a:pt x="7825639" y="1963166"/>
                  </a:lnTo>
                  <a:lnTo>
                    <a:pt x="8983942" y="981583"/>
                  </a:lnTo>
                  <a:lnTo>
                    <a:pt x="7826253" y="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41445" y="7763415"/>
            <a:ext cx="9383712" cy="2014690"/>
            <a:chOff x="0" y="0"/>
            <a:chExt cx="8927030" cy="1916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984491" cy="1963166"/>
            </a:xfrm>
            <a:custGeom>
              <a:avLst/>
              <a:gdLst/>
              <a:ahLst/>
              <a:cxnLst/>
              <a:rect l="l" t="t" r="r" b="b"/>
              <a:pathLst>
                <a:path w="8984491" h="1963166">
                  <a:moveTo>
                    <a:pt x="1170291" y="1963166"/>
                  </a:moveTo>
                  <a:lnTo>
                    <a:pt x="8984491" y="1963166"/>
                  </a:lnTo>
                  <a:lnTo>
                    <a:pt x="7982260" y="1125601"/>
                  </a:lnTo>
                  <a:cubicBezTo>
                    <a:pt x="7934465" y="1086104"/>
                    <a:pt x="7909875" y="1033780"/>
                    <a:pt x="7909875" y="981583"/>
                  </a:cubicBezTo>
                  <a:cubicBezTo>
                    <a:pt x="7909875" y="929386"/>
                    <a:pt x="7933849" y="877570"/>
                    <a:pt x="7982260" y="837565"/>
                  </a:cubicBezTo>
                  <a:lnTo>
                    <a:pt x="8983983" y="0"/>
                  </a:lnTo>
                  <a:lnTo>
                    <a:pt x="1170291" y="0"/>
                  </a:lnTo>
                  <a:lnTo>
                    <a:pt x="0" y="980948"/>
                  </a:lnTo>
                  <a:lnTo>
                    <a:pt x="1170291" y="1963039"/>
                  </a:ln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3628" y="453735"/>
            <a:ext cx="4350189" cy="495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62"/>
              </a:lnSpc>
              <a:spcBef>
                <a:spcPct val="0"/>
              </a:spcBef>
            </a:pPr>
            <a:r>
              <a:rPr lang="en-US" sz="7146" b="1" spc="700" dirty="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Output/What did </a:t>
            </a:r>
            <a:r>
              <a:rPr lang="en-US" sz="7146" b="1" spc="700" dirty="0">
                <a:solidFill>
                  <a:srgbClr val="3EB397"/>
                </a:solidFill>
                <a:latin typeface="Lato Heavy"/>
                <a:ea typeface="Lato Heavy"/>
                <a:cs typeface="Lato Heavy"/>
                <a:sym typeface="Lato Heavy"/>
              </a:rPr>
              <a:t>we learn?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69343" y="526592"/>
            <a:ext cx="7762965" cy="1801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Relevance of causal DAGs:</a:t>
            </a:r>
          </a:p>
          <a:p>
            <a:pPr marL="457200" lvl="0" indent="-457200" algn="ctr">
              <a:lnSpc>
                <a:spcPts val="2760"/>
              </a:lnSpc>
              <a:spcBef>
                <a:spcPct val="0"/>
              </a:spcBef>
              <a:buFontTx/>
              <a:buChar char="-"/>
            </a:pP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Conceptual thinking</a:t>
            </a:r>
          </a:p>
          <a:p>
            <a:pPr marL="457200" lvl="0" indent="-457200" algn="ctr">
              <a:lnSpc>
                <a:spcPts val="2760"/>
              </a:lnSpc>
              <a:spcBef>
                <a:spcPct val="0"/>
              </a:spcBef>
              <a:buFontTx/>
              <a:buChar char="-"/>
            </a:pP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Making assumptions </a:t>
            </a:r>
            <a:r>
              <a:rPr lang="en-US" sz="3000" spc="196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transparant</a:t>
            </a:r>
            <a:endParaRPr lang="en-US" sz="3000" spc="19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ctr">
              <a:lnSpc>
                <a:spcPts val="2760"/>
              </a:lnSpc>
              <a:spcBef>
                <a:spcPct val="0"/>
              </a:spcBef>
              <a:buFontTx/>
              <a:buChar char="-"/>
            </a:pP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variables to include in analysis as covariates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58151" y="773200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3EB397"/>
                </a:solidFill>
                <a:latin typeface="Lato Bold"/>
                <a:ea typeface="Lato Bold"/>
                <a:cs typeface="Lato Bold"/>
                <a:sym typeface="Lato Bold"/>
              </a:rPr>
              <a:t>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525157" y="3262097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EA5C47"/>
                </a:solidFill>
                <a:latin typeface="Lato Bold"/>
                <a:ea typeface="Lato Bold"/>
                <a:cs typeface="Lato Bold"/>
                <a:sym typeface="Lato Bold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38324" y="5460180"/>
            <a:ext cx="6863938" cy="18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760"/>
              </a:lnSpc>
              <a:spcBef>
                <a:spcPct val="0"/>
              </a:spcBef>
            </a:pP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Steps needed (1):</a:t>
            </a:r>
          </a:p>
          <a:p>
            <a:pPr marL="457200" lvl="0" indent="-457200" algn="ctr">
              <a:lnSpc>
                <a:spcPts val="2760"/>
              </a:lnSpc>
              <a:spcBef>
                <a:spcPct val="0"/>
              </a:spcBef>
              <a:buFontTx/>
              <a:buChar char="-"/>
            </a:pP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Better specified theories</a:t>
            </a:r>
          </a:p>
          <a:p>
            <a:pPr marL="457200" lvl="0" indent="-457200" algn="ctr">
              <a:lnSpc>
                <a:spcPts val="2760"/>
              </a:lnSpc>
              <a:spcBef>
                <a:spcPct val="0"/>
              </a:spcBef>
              <a:buFontTx/>
              <a:buChar char="-"/>
            </a:pP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on conceptual clarity</a:t>
            </a:r>
          </a:p>
          <a:p>
            <a:pPr marL="457200" lvl="0" indent="-457200" algn="ctr">
              <a:lnSpc>
                <a:spcPts val="2760"/>
              </a:lnSpc>
              <a:spcBef>
                <a:spcPct val="0"/>
              </a:spcBef>
              <a:buFontTx/>
              <a:buChar char="-"/>
            </a:pP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Collaboration: Research think tanks for conceptual thinking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58151" y="5741255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3EB397"/>
                </a:solidFill>
                <a:latin typeface="Lato Bold"/>
                <a:ea typeface="Lato Bold"/>
                <a:cs typeface="Lato Bold"/>
                <a:sym typeface="Lato Bold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25157" y="8232195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EA5C47"/>
                </a:solidFill>
                <a:latin typeface="Lato Bold"/>
                <a:ea typeface="Lato Bold"/>
                <a:cs typeface="Lato Bold"/>
                <a:sym typeface="Lato Bold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89179" y="3079354"/>
            <a:ext cx="7655829" cy="365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760"/>
              </a:lnSpc>
              <a:spcBef>
                <a:spcPct val="0"/>
              </a:spcBef>
            </a:pP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422691" y="8049452"/>
            <a:ext cx="6895203" cy="144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Steps needed (2):</a:t>
            </a:r>
          </a:p>
          <a:p>
            <a:pPr algn="ctr">
              <a:lnSpc>
                <a:spcPts val="2760"/>
              </a:lnSpc>
              <a:spcBef>
                <a:spcPct val="0"/>
              </a:spcBef>
            </a:pP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-Causal inference perspective on</a:t>
            </a:r>
          </a:p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statistical models (common mistakes to avoid</a:t>
            </a:r>
          </a:p>
        </p:txBody>
      </p:sp>
      <p:sp>
        <p:nvSpPr>
          <p:cNvPr id="22" name="Freeform 22"/>
          <p:cNvSpPr/>
          <p:nvPr/>
        </p:nvSpPr>
        <p:spPr>
          <a:xfrm>
            <a:off x="-1856573" y="7955080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DFF463C6-50E1-955E-CD71-A441E16AC196}"/>
              </a:ext>
            </a:extLst>
          </p:cNvPr>
          <p:cNvSpPr txBox="1"/>
          <p:nvPr/>
        </p:nvSpPr>
        <p:spPr>
          <a:xfrm>
            <a:off x="8438324" y="3295205"/>
            <a:ext cx="6863938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Using </a:t>
            </a:r>
            <a:r>
              <a:rPr lang="en-US" sz="3000" spc="196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dagitty</a:t>
            </a:r>
            <a:r>
              <a:rPr lang="en-US" sz="3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to build causal DAGs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09936" y="7509275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Workshop </a:t>
              </a: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752928" y="9617612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52928" y="4241020"/>
            <a:ext cx="10756200" cy="154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9"/>
              </a:lnSpc>
            </a:pPr>
            <a:r>
              <a:rPr lang="en-US" sz="11906" b="1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4A9B9BF175264195433DC29D888F6E" ma:contentTypeVersion="10" ma:contentTypeDescription="Een nieuw document maken." ma:contentTypeScope="" ma:versionID="0e0d2db415083832643965272a8f6a72">
  <xsd:schema xmlns:xsd="http://www.w3.org/2001/XMLSchema" xmlns:xs="http://www.w3.org/2001/XMLSchema" xmlns:p="http://schemas.microsoft.com/office/2006/metadata/properties" xmlns:ns2="6526f311-2dc7-4bf3-8b34-14cbf033560c" targetNamespace="http://schemas.microsoft.com/office/2006/metadata/properties" ma:root="true" ma:fieldsID="77666b0d32ff5f9a8562bc0fbd842a11" ns2:_="">
    <xsd:import namespace="6526f311-2dc7-4bf3-8b34-14cbf03356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6f311-2dc7-4bf3-8b34-14cbf0335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d5e0f8d3-5d55-42d7-8108-7e842a0d74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26f311-2dc7-4bf3-8b34-14cbf03356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4E2721-EC5F-429E-AA3A-0806294105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34BF85-D542-4C6A-AD39-0037C1700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26f311-2dc7-4bf3-8b34-14cbf0335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CA9407-7042-4C83-884E-33977AF7ACB4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6526f311-2dc7-4bf3-8b34-14cbf033560c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220</Words>
  <Application>Microsoft Office PowerPoint</Application>
  <PresentationFormat>Aangepast</PresentationFormat>
  <Paragraphs>43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Lato Bold</vt:lpstr>
      <vt:lpstr>Roboto Bold</vt:lpstr>
      <vt:lpstr>Roboto</vt:lpstr>
      <vt:lpstr>Lato Heavy</vt:lpstr>
      <vt:lpstr>Arial</vt:lpstr>
      <vt:lpstr>Calibri</vt:lpstr>
      <vt:lpstr>Lato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ESM_Hackathon</dc:title>
  <dc:creator>Beek, Jenny van</dc:creator>
  <cp:lastModifiedBy>Beek, Jenny van</cp:lastModifiedBy>
  <cp:revision>10</cp:revision>
  <dcterms:created xsi:type="dcterms:W3CDTF">2006-08-16T00:00:00Z</dcterms:created>
  <dcterms:modified xsi:type="dcterms:W3CDTF">2025-10-03T09:53:54Z</dcterms:modified>
  <dc:identifier>DAGqhMKGRjo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2025-06-16T12:44:21Z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5ccb398a-cfbc-4328-8fde-3d08314b9e30</vt:lpwstr>
  </property>
  <property fmtid="{D5CDD505-2E9C-101B-9397-08002B2CF9AE}" pid="8" name="MSIP_Label_8772ba27-cab8-4042-a351-a31f6e4eacdc_ContentBits">
    <vt:lpwstr>0</vt:lpwstr>
  </property>
  <property fmtid="{D5CDD505-2E9C-101B-9397-08002B2CF9AE}" pid="9" name="ContentTypeId">
    <vt:lpwstr>0x010100C04A9B9BF175264195433DC29D888F6E</vt:lpwstr>
  </property>
  <property fmtid="{D5CDD505-2E9C-101B-9397-08002B2CF9AE}" pid="10" name="MediaServiceImageTags">
    <vt:lpwstr/>
  </property>
</Properties>
</file>