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18288000" cy="10287000"/>
  <p:notesSz cx="6858000" cy="9144000"/>
  <p:embeddedFontLst>
    <p:embeddedFont>
      <p:font typeface="Lato" panose="020F0502020204030203" pitchFamily="34" charset="0"/>
      <p:regular r:id="rId11"/>
      <p:bold r:id="rId12"/>
      <p:italic r:id="rId13"/>
      <p:boldItalic r:id="rId14"/>
    </p:embeddedFont>
    <p:embeddedFont>
      <p:font typeface="Lato Heavy" panose="020F0502020204030203" pitchFamily="34" charset="0"/>
      <p:regular r:id="rId15"/>
      <p:bold r:id="rId16"/>
    </p:embeddedFont>
    <p:embeddedFont>
      <p:font typeface="Roboto" panose="02000000000000000000" pitchFamily="2" charset="0"/>
      <p:regular r:id="rId17"/>
      <p:bold r:id="rId18"/>
      <p:italic r:id="rId19"/>
      <p:boldItalic r:id="rId20"/>
    </p:embeddedFont>
    <p:embeddedFont>
      <p:font typeface="Roboto Bold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 autoAdjust="0"/>
    <p:restoredTop sz="94580" autoAdjust="0"/>
  </p:normalViewPr>
  <p:slideViewPr>
    <p:cSldViewPr>
      <p:cViewPr varScale="1">
        <p:scale>
          <a:sx n="97" d="100"/>
          <a:sy n="97" d="100"/>
        </p:scale>
        <p:origin x="104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082B5-3AB4-6D40-8819-5982D376CDAA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D7C00-13BA-784F-AC7B-770457F7B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0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D7C00-13BA-784F-AC7B-770457F7B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3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D7C00-13BA-784F-AC7B-770457F7B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6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D7C00-13BA-784F-AC7B-770457F7B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4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6557" y="7532654"/>
            <a:ext cx="4762600" cy="2606441"/>
          </a:xfrm>
          <a:custGeom>
            <a:avLst/>
            <a:gdLst/>
            <a:ahLst/>
            <a:cxnLst/>
            <a:rect l="l" t="t" r="r" b="b"/>
            <a:pathLst>
              <a:path w="4762600" h="2606441">
                <a:moveTo>
                  <a:pt x="0" y="0"/>
                </a:moveTo>
                <a:lnTo>
                  <a:pt x="4762599" y="0"/>
                </a:lnTo>
                <a:lnTo>
                  <a:pt x="4762599" y="2606441"/>
                </a:lnTo>
                <a:lnTo>
                  <a:pt x="0" y="2606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3EB3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3004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6312" cy="701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EA5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25638" cy="13592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Paper in a Day 2025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34905" y="332554"/>
            <a:ext cx="3962507" cy="2465693"/>
          </a:xfrm>
          <a:custGeom>
            <a:avLst/>
            <a:gdLst/>
            <a:ahLst/>
            <a:cxnLst/>
            <a:rect l="l" t="t" r="r" b="b"/>
            <a:pathLst>
              <a:path w="3962507" h="2465693">
                <a:moveTo>
                  <a:pt x="0" y="0"/>
                </a:moveTo>
                <a:lnTo>
                  <a:pt x="3962508" y="0"/>
                </a:lnTo>
                <a:lnTo>
                  <a:pt x="3962508" y="2465693"/>
                </a:lnTo>
                <a:lnTo>
                  <a:pt x="0" y="2465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752927" y="3749550"/>
            <a:ext cx="15307299" cy="1276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29"/>
              </a:lnSpc>
            </a:pPr>
            <a:r>
              <a:rPr lang="en-US" sz="6600" b="1" dirty="0">
                <a:solidFill>
                  <a:srgbClr val="2D3142"/>
                </a:solidFill>
                <a:latin typeface="Lato Heavy"/>
                <a:ea typeface="Lato Heavy"/>
                <a:cs typeface="Lato Heavy"/>
                <a:sym typeface="Lato Heavy"/>
              </a:rPr>
              <a:t>EXTENDING THE CLINICAL TOOLBOX</a:t>
            </a:r>
            <a:endParaRPr lang="en-US" sz="11500" b="1" dirty="0">
              <a:solidFill>
                <a:srgbClr val="2D3142"/>
              </a:solidFill>
              <a:latin typeface="Lato Heavy"/>
              <a:ea typeface="Lato Heavy"/>
              <a:cs typeface="Lato Heavy"/>
              <a:sym typeface="Lato Heav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66782" y="5158872"/>
            <a:ext cx="14921018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5400" dirty="0">
                <a:solidFill>
                  <a:srgbClr val="2D3142"/>
                </a:solidFill>
                <a:latin typeface="Lato"/>
                <a:ea typeface="Lato"/>
                <a:cs typeface="Lato"/>
                <a:sym typeface="Lato"/>
              </a:rPr>
              <a:t>DEEPENING THE USAGE OF EMA IN MENTAL HEALTHCARE THROUGH NEW PARAMETERS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2926" y="6934065"/>
            <a:ext cx="12115473" cy="2170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45"/>
              </a:lnSpc>
              <a:spcAft>
                <a:spcPts val="1200"/>
              </a:spcAft>
            </a:pPr>
            <a:r>
              <a:rPr lang="en-US" sz="2889" u="sng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Organizers</a:t>
            </a:r>
            <a: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b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Rogier Kievit, Jessica Schaaf, Janna Vrijsen, Anika Poppe</a:t>
            </a:r>
          </a:p>
          <a:p>
            <a:pPr algn="l">
              <a:lnSpc>
                <a:spcPts val="4045"/>
              </a:lnSpc>
            </a:pPr>
            <a:r>
              <a:rPr lang="en-US" sz="2889" u="sng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Attendees</a:t>
            </a:r>
            <a: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</a:p>
          <a:p>
            <a:pPr algn="l">
              <a:lnSpc>
                <a:spcPts val="4045"/>
              </a:lnSpc>
            </a:pPr>
            <a: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Nessa </a:t>
            </a:r>
            <a:r>
              <a:rPr lang="en-US" sz="2889" spc="144" dirty="0" err="1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Ikani</a:t>
            </a:r>
            <a:r>
              <a:rPr lang="en-US" sz="2889" spc="144" dirty="0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, Jindra Bakker, Annelies Schipper, Barabara Montagne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2928" y="9640992"/>
            <a:ext cx="8553855" cy="49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2889" spc="144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esm-network.eu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8E53A9-AB70-2F1E-9BEB-FDD60C70F713}"/>
              </a:ext>
            </a:extLst>
          </p:cNvPr>
          <p:cNvSpPr txBox="1"/>
          <p:nvPr/>
        </p:nvSpPr>
        <p:spPr>
          <a:xfrm>
            <a:off x="8115300" y="11010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57129">
            <a:off x="-5054044" y="-5264276"/>
            <a:ext cx="13459128" cy="10528551"/>
            <a:chOff x="0" y="0"/>
            <a:chExt cx="909159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9159" cy="711200"/>
            </a:xfrm>
            <a:custGeom>
              <a:avLst/>
              <a:gdLst/>
              <a:ahLst/>
              <a:cxnLst/>
              <a:rect l="l" t="t" r="r" b="b"/>
              <a:pathLst>
                <a:path w="909159" h="711200">
                  <a:moveTo>
                    <a:pt x="454580" y="711200"/>
                  </a:moveTo>
                  <a:lnTo>
                    <a:pt x="909159" y="0"/>
                  </a:lnTo>
                  <a:lnTo>
                    <a:pt x="0" y="0"/>
                  </a:lnTo>
                  <a:lnTo>
                    <a:pt x="454580" y="711200"/>
                  </a:lnTo>
                  <a:close/>
                </a:path>
              </a:pathLst>
            </a:custGeom>
            <a:solidFill>
              <a:srgbClr val="2D314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42056" y="22225"/>
              <a:ext cx="6250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1748" y="231043"/>
            <a:ext cx="4350189" cy="120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62"/>
              </a:lnSpc>
              <a:spcBef>
                <a:spcPct val="0"/>
              </a:spcBef>
            </a:pPr>
            <a:r>
              <a:rPr lang="en-US" sz="7146" b="1" spc="7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Our plan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38400" y="2875621"/>
            <a:ext cx="15316199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THE PAPER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Now: EMA/ESM data in clinical practice </a:t>
            </a: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Wingdings" pitchFamily="2" charset="2"/>
              </a:rPr>
              <a:t></a:t>
            </a: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 visualization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Complex models = more insights beyond visual interpretation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Identify/present example parameters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Using this information as conversation starter not statistical truth</a:t>
            </a:r>
          </a:p>
          <a:p>
            <a:pPr algn="l"/>
            <a:endParaRPr lang="en-US" sz="2800" spc="212" dirty="0">
              <a:solidFill>
                <a:srgbClr val="2D3142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/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THE PLAN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Methodologists, (applied) researchers, statisticians and scientist-practitioners/clinicians using ESM/EMA in one room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Preparation for the meeting: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Outline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Decide on which parameters to present in paper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Short</a:t>
            </a: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 discussion and brain-storming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spc="212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Start writing in sub-groups </a:t>
            </a:r>
          </a:p>
          <a:p>
            <a:pPr algn="l"/>
            <a:endParaRPr lang="en-US" sz="2800" spc="212" dirty="0">
              <a:solidFill>
                <a:srgbClr val="2D31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" name="Group 7"/>
          <p:cNvGrpSpPr/>
          <p:nvPr/>
        </p:nvGrpSpPr>
        <p:grpSpPr>
          <a:xfrm rot="5991937">
            <a:off x="11410161" y="6166169"/>
            <a:ext cx="13459128" cy="10528551"/>
            <a:chOff x="0" y="0"/>
            <a:chExt cx="909159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09159" cy="711200"/>
            </a:xfrm>
            <a:custGeom>
              <a:avLst/>
              <a:gdLst/>
              <a:ahLst/>
              <a:cxnLst/>
              <a:rect l="l" t="t" r="r" b="b"/>
              <a:pathLst>
                <a:path w="909159" h="711200">
                  <a:moveTo>
                    <a:pt x="454580" y="711200"/>
                  </a:moveTo>
                  <a:lnTo>
                    <a:pt x="909159" y="0"/>
                  </a:lnTo>
                  <a:lnTo>
                    <a:pt x="0" y="0"/>
                  </a:lnTo>
                  <a:lnTo>
                    <a:pt x="454580" y="711200"/>
                  </a:lnTo>
                  <a:close/>
                </a:path>
              </a:pathLst>
            </a:custGeom>
            <a:solidFill>
              <a:srgbClr val="2D314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2056" y="22225"/>
              <a:ext cx="625047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-528002" y="-833026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EB3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016842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39339" y="285432"/>
            <a:ext cx="10713642" cy="134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b="1" spc="773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What did we do?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109323" y="3573483"/>
            <a:ext cx="36000" cy="5419142"/>
            <a:chOff x="0" y="0"/>
            <a:chExt cx="25417" cy="1221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417" cy="1221339"/>
            </a:xfrm>
            <a:custGeom>
              <a:avLst/>
              <a:gdLst/>
              <a:ahLst/>
              <a:cxnLst/>
              <a:rect l="l" t="t" r="r" b="b"/>
              <a:pathLst>
                <a:path w="25417" h="1221339">
                  <a:moveTo>
                    <a:pt x="0" y="0"/>
                  </a:moveTo>
                  <a:lnTo>
                    <a:pt x="25417" y="0"/>
                  </a:lnTo>
                  <a:lnTo>
                    <a:pt x="25417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2D3142"/>
            </a:solidFill>
            <a:ln w="180975" cap="sq">
              <a:solidFill>
                <a:srgbClr val="2D314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5417" cy="1249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547315" y="3566995"/>
            <a:ext cx="3193369" cy="469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2736" b="1" spc="268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WRITING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47429" y="3566995"/>
            <a:ext cx="3193369" cy="45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2736" b="1" spc="268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BRAINSTORM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88380" y="3566995"/>
            <a:ext cx="3193369" cy="45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6"/>
              </a:lnSpc>
            </a:pPr>
            <a:r>
              <a:rPr lang="en-US" sz="2736" b="1" spc="268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MODEL DATA</a:t>
            </a:r>
          </a:p>
        </p:txBody>
      </p:sp>
      <p:grpSp>
        <p:nvGrpSpPr>
          <p:cNvPr id="20" name="Group 8">
            <a:extLst>
              <a:ext uri="{FF2B5EF4-FFF2-40B4-BE49-F238E27FC236}">
                <a16:creationId xmlns:a16="http://schemas.microsoft.com/office/drawing/2014/main" id="{E28BCB14-89F0-F0E3-CDF6-9A2C533E1A9D}"/>
              </a:ext>
            </a:extLst>
          </p:cNvPr>
          <p:cNvGrpSpPr/>
          <p:nvPr/>
        </p:nvGrpSpPr>
        <p:grpSpPr>
          <a:xfrm>
            <a:off x="12010532" y="3573483"/>
            <a:ext cx="36000" cy="5419142"/>
            <a:chOff x="0" y="0"/>
            <a:chExt cx="25417" cy="122133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0B8770C-E624-33C2-AF5D-F635FF0C13C0}"/>
                </a:ext>
              </a:extLst>
            </p:cNvPr>
            <p:cNvSpPr/>
            <p:nvPr/>
          </p:nvSpPr>
          <p:spPr>
            <a:xfrm>
              <a:off x="0" y="0"/>
              <a:ext cx="25417" cy="1221339"/>
            </a:xfrm>
            <a:custGeom>
              <a:avLst/>
              <a:gdLst/>
              <a:ahLst/>
              <a:cxnLst/>
              <a:rect l="l" t="t" r="r" b="b"/>
              <a:pathLst>
                <a:path w="25417" h="1221339">
                  <a:moveTo>
                    <a:pt x="0" y="0"/>
                  </a:moveTo>
                  <a:lnTo>
                    <a:pt x="25417" y="0"/>
                  </a:lnTo>
                  <a:lnTo>
                    <a:pt x="25417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2D3142"/>
            </a:solidFill>
            <a:ln w="180975" cap="sq">
              <a:solidFill>
                <a:srgbClr val="2D314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BC36F494-3722-ECD1-5BC8-F7F069A7516F}"/>
                </a:ext>
              </a:extLst>
            </p:cNvPr>
            <p:cNvSpPr txBox="1"/>
            <p:nvPr/>
          </p:nvSpPr>
          <p:spPr>
            <a:xfrm>
              <a:off x="0" y="-28575"/>
              <a:ext cx="25417" cy="12499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pic>
        <p:nvPicPr>
          <p:cNvPr id="23" name="Picture 22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574E15C6-B5EE-AB8D-3A3B-2BB434277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77" y="4324270"/>
            <a:ext cx="3450163" cy="2587622"/>
          </a:xfrm>
          <a:prstGeom prst="rect">
            <a:avLst/>
          </a:prstGeom>
        </p:spPr>
      </p:pic>
      <p:pic>
        <p:nvPicPr>
          <p:cNvPr id="31" name="Picture 30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EA9181DE-685F-53E6-465C-7DE49E2B0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984" y="6679457"/>
            <a:ext cx="1940717" cy="2587623"/>
          </a:xfrm>
          <a:prstGeom prst="rect">
            <a:avLst/>
          </a:prstGeom>
        </p:spPr>
      </p:pic>
      <p:pic>
        <p:nvPicPr>
          <p:cNvPr id="35" name="Picture 34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7E310055-F70E-84D3-5745-6A471D4DEE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62639" y="7002910"/>
            <a:ext cx="2587622" cy="1940716"/>
          </a:xfrm>
          <a:prstGeom prst="rect">
            <a:avLst/>
          </a:prstGeom>
        </p:spPr>
      </p:pic>
      <p:pic>
        <p:nvPicPr>
          <p:cNvPr id="33" name="Picture 32" descr="A couple of women sitting at a table with laptops&#10;&#10;AI-generated content may be incorrect.">
            <a:extLst>
              <a:ext uri="{FF2B5EF4-FFF2-40B4-BE49-F238E27FC236}">
                <a16:creationId xmlns:a16="http://schemas.microsoft.com/office/drawing/2014/main" id="{CE120EC0-6097-DCBA-2314-8813DA61B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25" y="7802660"/>
            <a:ext cx="2556172" cy="191712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6A8AE55-7C06-685F-9C03-0FA67F22684D}"/>
              </a:ext>
            </a:extLst>
          </p:cNvPr>
          <p:cNvSpPr/>
          <p:nvPr/>
        </p:nvSpPr>
        <p:spPr>
          <a:xfrm>
            <a:off x="6313275" y="4798652"/>
            <a:ext cx="5535348" cy="1690414"/>
          </a:xfrm>
          <a:prstGeom prst="rect">
            <a:avLst/>
          </a:prstGeom>
          <a:solidFill>
            <a:srgbClr val="EA5C4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Current wordcount: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3627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Max wordcount target journal: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1500 </a:t>
            </a:r>
          </a:p>
        </p:txBody>
      </p:sp>
      <p:pic>
        <p:nvPicPr>
          <p:cNvPr id="39" name="Picture 38" descr="A person holding a computer&#10;&#10;AI-generated content may be incorrect.">
            <a:extLst>
              <a:ext uri="{FF2B5EF4-FFF2-40B4-BE49-F238E27FC236}">
                <a16:creationId xmlns:a16="http://schemas.microsoft.com/office/drawing/2014/main" id="{CD4584C1-A410-537E-2B41-E4C3364C7A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12" y="4648584"/>
            <a:ext cx="2326544" cy="31020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D344E4-62A1-8388-1053-31223F64D2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76625" y="4349675"/>
            <a:ext cx="3368415" cy="19171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8DF426A-5355-9ABE-AB32-44B736D94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2467" y="6237440"/>
            <a:ext cx="3368417" cy="1917131"/>
          </a:xfrm>
          <a:prstGeom prst="rect">
            <a:avLst/>
          </a:prstGeom>
        </p:spPr>
      </p:pic>
      <p:pic>
        <p:nvPicPr>
          <p:cNvPr id="29" name="Picture 28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ABF40C51-A976-DBFB-D1BA-61B30B193F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0" y="7076915"/>
            <a:ext cx="3667554" cy="2750666"/>
          </a:xfrm>
          <a:prstGeom prst="rect">
            <a:avLst/>
          </a:prstGeom>
        </p:spPr>
      </p:pic>
      <p:pic>
        <p:nvPicPr>
          <p:cNvPr id="12" name="Picture 11" descr="A white board with writing on it&#10;&#10;AI-generated content may be incorrect.">
            <a:extLst>
              <a:ext uri="{FF2B5EF4-FFF2-40B4-BE49-F238E27FC236}">
                <a16:creationId xmlns:a16="http://schemas.microsoft.com/office/drawing/2014/main" id="{E2E50CEE-A4D1-D65A-DC57-9ED4D37894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0" y="4276268"/>
            <a:ext cx="2395946" cy="3194595"/>
          </a:xfrm>
          <a:prstGeom prst="rect">
            <a:avLst/>
          </a:prstGeom>
        </p:spPr>
      </p:pic>
      <p:pic>
        <p:nvPicPr>
          <p:cNvPr id="25" name="Picture 24" descr="A computer screen with a graph on it&#10;&#10;AI-generated content may be incorrect.">
            <a:extLst>
              <a:ext uri="{FF2B5EF4-FFF2-40B4-BE49-F238E27FC236}">
                <a16:creationId xmlns:a16="http://schemas.microsoft.com/office/drawing/2014/main" id="{7AAE37B7-097B-560E-C570-679944E665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462" y="7750643"/>
            <a:ext cx="2909987" cy="218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6663" y="7249538"/>
            <a:ext cx="9249073" cy="1543050"/>
            <a:chOff x="0" y="0"/>
            <a:chExt cx="243597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5970" cy="406400"/>
            </a:xfrm>
            <a:custGeom>
              <a:avLst/>
              <a:gdLst/>
              <a:ahLst/>
              <a:cxnLst/>
              <a:rect l="l" t="t" r="r" b="b"/>
              <a:pathLst>
                <a:path w="2435970" h="406400">
                  <a:moveTo>
                    <a:pt x="42689" y="0"/>
                  </a:moveTo>
                  <a:lnTo>
                    <a:pt x="2393280" y="0"/>
                  </a:lnTo>
                  <a:cubicBezTo>
                    <a:pt x="2404602" y="0"/>
                    <a:pt x="2415461" y="4498"/>
                    <a:pt x="2423466" y="12503"/>
                  </a:cubicBezTo>
                  <a:cubicBezTo>
                    <a:pt x="2431472" y="20509"/>
                    <a:pt x="2435970" y="31368"/>
                    <a:pt x="2435970" y="42689"/>
                  </a:cubicBezTo>
                  <a:lnTo>
                    <a:pt x="2435970" y="363711"/>
                  </a:lnTo>
                  <a:cubicBezTo>
                    <a:pt x="2435970" y="387287"/>
                    <a:pt x="2416857" y="406400"/>
                    <a:pt x="2393280" y="406400"/>
                  </a:cubicBezTo>
                  <a:lnTo>
                    <a:pt x="42689" y="406400"/>
                  </a:lnTo>
                  <a:cubicBezTo>
                    <a:pt x="19113" y="406400"/>
                    <a:pt x="0" y="387287"/>
                    <a:pt x="0" y="363711"/>
                  </a:cubicBezTo>
                  <a:lnTo>
                    <a:pt x="0" y="42689"/>
                  </a:lnTo>
                  <a:cubicBezTo>
                    <a:pt x="0" y="19113"/>
                    <a:pt x="19113" y="0"/>
                    <a:pt x="42689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43597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824241" y="5270306"/>
            <a:ext cx="9249073" cy="1543050"/>
            <a:chOff x="0" y="0"/>
            <a:chExt cx="243597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35970" cy="406400"/>
            </a:xfrm>
            <a:custGeom>
              <a:avLst/>
              <a:gdLst/>
              <a:ahLst/>
              <a:cxnLst/>
              <a:rect l="l" t="t" r="r" b="b"/>
              <a:pathLst>
                <a:path w="2435970" h="406400">
                  <a:moveTo>
                    <a:pt x="42689" y="0"/>
                  </a:moveTo>
                  <a:lnTo>
                    <a:pt x="2393280" y="0"/>
                  </a:lnTo>
                  <a:cubicBezTo>
                    <a:pt x="2404602" y="0"/>
                    <a:pt x="2415461" y="4498"/>
                    <a:pt x="2423466" y="12503"/>
                  </a:cubicBezTo>
                  <a:cubicBezTo>
                    <a:pt x="2431472" y="20509"/>
                    <a:pt x="2435970" y="31368"/>
                    <a:pt x="2435970" y="42689"/>
                  </a:cubicBezTo>
                  <a:lnTo>
                    <a:pt x="2435970" y="363711"/>
                  </a:lnTo>
                  <a:cubicBezTo>
                    <a:pt x="2435970" y="387287"/>
                    <a:pt x="2416857" y="406400"/>
                    <a:pt x="2393280" y="406400"/>
                  </a:cubicBezTo>
                  <a:lnTo>
                    <a:pt x="42689" y="406400"/>
                  </a:lnTo>
                  <a:cubicBezTo>
                    <a:pt x="19113" y="406400"/>
                    <a:pt x="0" y="387287"/>
                    <a:pt x="0" y="363711"/>
                  </a:cubicBezTo>
                  <a:lnTo>
                    <a:pt x="0" y="42689"/>
                  </a:lnTo>
                  <a:cubicBezTo>
                    <a:pt x="0" y="19113"/>
                    <a:pt x="19113" y="0"/>
                    <a:pt x="42689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43597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165724" y="5735765"/>
            <a:ext cx="546973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31"/>
              </a:lnSpc>
            </a:pPr>
            <a:r>
              <a:rPr lang="en-US" sz="2341" b="1" spc="229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Submit! </a:t>
            </a:r>
          </a:p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 Bold"/>
              </a:rPr>
              <a:t>Accept as is, share &amp; celebrate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798682" y="3427896"/>
            <a:ext cx="9249073" cy="1543050"/>
            <a:chOff x="0" y="0"/>
            <a:chExt cx="243597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35970" cy="406400"/>
            </a:xfrm>
            <a:custGeom>
              <a:avLst/>
              <a:gdLst/>
              <a:ahLst/>
              <a:cxnLst/>
              <a:rect l="l" t="t" r="r" b="b"/>
              <a:pathLst>
                <a:path w="2435970" h="406400">
                  <a:moveTo>
                    <a:pt x="42689" y="0"/>
                  </a:moveTo>
                  <a:lnTo>
                    <a:pt x="2393280" y="0"/>
                  </a:lnTo>
                  <a:cubicBezTo>
                    <a:pt x="2404602" y="0"/>
                    <a:pt x="2415461" y="4498"/>
                    <a:pt x="2423466" y="12503"/>
                  </a:cubicBezTo>
                  <a:cubicBezTo>
                    <a:pt x="2431472" y="20509"/>
                    <a:pt x="2435970" y="31368"/>
                    <a:pt x="2435970" y="42689"/>
                  </a:cubicBezTo>
                  <a:lnTo>
                    <a:pt x="2435970" y="363711"/>
                  </a:lnTo>
                  <a:cubicBezTo>
                    <a:pt x="2435970" y="387287"/>
                    <a:pt x="2416857" y="406400"/>
                    <a:pt x="2393280" y="406400"/>
                  </a:cubicBezTo>
                  <a:lnTo>
                    <a:pt x="42689" y="406400"/>
                  </a:lnTo>
                  <a:cubicBezTo>
                    <a:pt x="19113" y="406400"/>
                    <a:pt x="0" y="387287"/>
                    <a:pt x="0" y="363711"/>
                  </a:cubicBezTo>
                  <a:lnTo>
                    <a:pt x="0" y="42689"/>
                  </a:lnTo>
                  <a:cubicBezTo>
                    <a:pt x="0" y="19113"/>
                    <a:pt x="19113" y="0"/>
                    <a:pt x="42689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43597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66408">
            <a:off x="-4987615" y="-4293755"/>
            <a:ext cx="12032630" cy="10528551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2D314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2225"/>
              <a:ext cx="558800" cy="358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906700" y="8459787"/>
            <a:ext cx="4762600" cy="2606441"/>
          </a:xfrm>
          <a:custGeom>
            <a:avLst/>
            <a:gdLst/>
            <a:ahLst/>
            <a:cxnLst/>
            <a:rect l="l" t="t" r="r" b="b"/>
            <a:pathLst>
              <a:path w="4762600" h="2606441">
                <a:moveTo>
                  <a:pt x="0" y="0"/>
                </a:moveTo>
                <a:lnTo>
                  <a:pt x="4762600" y="0"/>
                </a:lnTo>
                <a:lnTo>
                  <a:pt x="4762600" y="2606440"/>
                </a:lnTo>
                <a:lnTo>
                  <a:pt x="0" y="2606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7510444" y="1613150"/>
            <a:ext cx="9249073" cy="1543050"/>
            <a:chOff x="0" y="0"/>
            <a:chExt cx="243597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35970" cy="406400"/>
            </a:xfrm>
            <a:custGeom>
              <a:avLst/>
              <a:gdLst/>
              <a:ahLst/>
              <a:cxnLst/>
              <a:rect l="l" t="t" r="r" b="b"/>
              <a:pathLst>
                <a:path w="2435970" h="406400">
                  <a:moveTo>
                    <a:pt x="42689" y="0"/>
                  </a:moveTo>
                  <a:lnTo>
                    <a:pt x="2393280" y="0"/>
                  </a:lnTo>
                  <a:cubicBezTo>
                    <a:pt x="2404602" y="0"/>
                    <a:pt x="2415461" y="4498"/>
                    <a:pt x="2423466" y="12503"/>
                  </a:cubicBezTo>
                  <a:cubicBezTo>
                    <a:pt x="2431472" y="20509"/>
                    <a:pt x="2435970" y="31368"/>
                    <a:pt x="2435970" y="42689"/>
                  </a:cubicBezTo>
                  <a:lnTo>
                    <a:pt x="2435970" y="363711"/>
                  </a:lnTo>
                  <a:cubicBezTo>
                    <a:pt x="2435970" y="387287"/>
                    <a:pt x="2416857" y="406400"/>
                    <a:pt x="2393280" y="406400"/>
                  </a:cubicBezTo>
                  <a:lnTo>
                    <a:pt x="42689" y="406400"/>
                  </a:lnTo>
                  <a:cubicBezTo>
                    <a:pt x="19113" y="406400"/>
                    <a:pt x="0" y="387287"/>
                    <a:pt x="0" y="363711"/>
                  </a:cubicBezTo>
                  <a:lnTo>
                    <a:pt x="0" y="42689"/>
                  </a:lnTo>
                  <a:cubicBezTo>
                    <a:pt x="0" y="19113"/>
                    <a:pt x="19113" y="0"/>
                    <a:pt x="42689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243597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57451" y="1331683"/>
            <a:ext cx="2105984" cy="2105984"/>
          </a:xfrm>
          <a:custGeom>
            <a:avLst/>
            <a:gdLst/>
            <a:ahLst/>
            <a:cxnLst/>
            <a:rect l="l" t="t" r="r" b="b"/>
            <a:pathLst>
              <a:path w="2105984" h="2105984">
                <a:moveTo>
                  <a:pt x="0" y="0"/>
                </a:moveTo>
                <a:lnTo>
                  <a:pt x="2105985" y="0"/>
                </a:lnTo>
                <a:lnTo>
                  <a:pt x="2105985" y="2105985"/>
                </a:lnTo>
                <a:lnTo>
                  <a:pt x="0" y="21059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514902" y="2915641"/>
            <a:ext cx="2567559" cy="2567559"/>
          </a:xfrm>
          <a:custGeom>
            <a:avLst/>
            <a:gdLst/>
            <a:ahLst/>
            <a:cxnLst/>
            <a:rect l="l" t="t" r="r" b="b"/>
            <a:pathLst>
              <a:path w="2567559" h="2567559">
                <a:moveTo>
                  <a:pt x="0" y="0"/>
                </a:moveTo>
                <a:lnTo>
                  <a:pt x="2567559" y="0"/>
                </a:lnTo>
                <a:lnTo>
                  <a:pt x="2567559" y="2567559"/>
                </a:lnTo>
                <a:lnTo>
                  <a:pt x="0" y="25675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625759" y="4771848"/>
            <a:ext cx="2539965" cy="2539965"/>
          </a:xfrm>
          <a:custGeom>
            <a:avLst/>
            <a:gdLst/>
            <a:ahLst/>
            <a:cxnLst/>
            <a:rect l="l" t="t" r="r" b="b"/>
            <a:pathLst>
              <a:path w="2539965" h="2539965">
                <a:moveTo>
                  <a:pt x="0" y="0"/>
                </a:moveTo>
                <a:lnTo>
                  <a:pt x="2539966" y="0"/>
                </a:lnTo>
                <a:lnTo>
                  <a:pt x="2539966" y="2539966"/>
                </a:lnTo>
                <a:lnTo>
                  <a:pt x="0" y="2539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028700" y="6957608"/>
            <a:ext cx="2126911" cy="2126911"/>
          </a:xfrm>
          <a:custGeom>
            <a:avLst/>
            <a:gdLst/>
            <a:ahLst/>
            <a:cxnLst/>
            <a:rect l="l" t="t" r="r" b="b"/>
            <a:pathLst>
              <a:path w="2126911" h="2126911">
                <a:moveTo>
                  <a:pt x="0" y="0"/>
                </a:moveTo>
                <a:lnTo>
                  <a:pt x="2126911" y="0"/>
                </a:lnTo>
                <a:lnTo>
                  <a:pt x="2126911" y="2126910"/>
                </a:lnTo>
                <a:lnTo>
                  <a:pt x="0" y="2126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7082460" y="3789515"/>
            <a:ext cx="4957139" cy="382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b="1" spc="229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Invite input from stakeholders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920692" y="1974770"/>
            <a:ext cx="4152621" cy="382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b="1" spc="229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Finalize draft paper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082461" y="4124696"/>
            <a:ext cx="3661739" cy="299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45"/>
              </a:lnSpc>
            </a:pPr>
            <a:r>
              <a:rPr lang="en-US" sz="1844" spc="180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Therapists, clients/patients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920693" y="2365625"/>
            <a:ext cx="4338107" cy="299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45"/>
              </a:lnSpc>
            </a:pPr>
            <a:r>
              <a:rPr lang="en-US" sz="1844" spc="180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"/>
              </a:rPr>
              <a:t>Choose journal, continue writing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11650" y="21493"/>
            <a:ext cx="4350189" cy="245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62"/>
              </a:lnSpc>
              <a:spcBef>
                <a:spcPct val="0"/>
              </a:spcBef>
            </a:pPr>
            <a:r>
              <a:rPr lang="en-US" sz="7146" b="1" spc="700">
                <a:solidFill>
                  <a:srgbClr val="FFFFFF"/>
                </a:solidFill>
                <a:latin typeface="Lato Heavy"/>
                <a:ea typeface="Lato Heavy"/>
                <a:cs typeface="Lato Heavy"/>
                <a:sym typeface="Lato Heavy"/>
              </a:rPr>
              <a:t>Next steps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C17E41-089A-2D46-D38E-877E101FF5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1785" y="3980177"/>
            <a:ext cx="5597615" cy="6108177"/>
          </a:xfrm>
          <a:prstGeom prst="rect">
            <a:avLst/>
          </a:prstGeom>
        </p:spPr>
      </p:pic>
      <p:sp>
        <p:nvSpPr>
          <p:cNvPr id="32" name="TextBox 5">
            <a:extLst>
              <a:ext uri="{FF2B5EF4-FFF2-40B4-BE49-F238E27FC236}">
                <a16:creationId xmlns:a16="http://schemas.microsoft.com/office/drawing/2014/main" id="{86D7224A-02F3-E3E0-56F8-76FD1A845955}"/>
              </a:ext>
            </a:extLst>
          </p:cNvPr>
          <p:cNvSpPr txBox="1"/>
          <p:nvPr/>
        </p:nvSpPr>
        <p:spPr>
          <a:xfrm>
            <a:off x="3454604" y="7597904"/>
            <a:ext cx="546973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31"/>
              </a:lnSpc>
            </a:pPr>
            <a:r>
              <a:rPr lang="en-US" sz="2341" b="1" spc="229" dirty="0">
                <a:solidFill>
                  <a:srgbClr val="2D3142"/>
                </a:solidFill>
                <a:latin typeface="Roboto Bold"/>
                <a:ea typeface="Roboto Bold"/>
                <a:cs typeface="Roboto Bold"/>
                <a:sym typeface="Roboto Bold"/>
              </a:rPr>
              <a:t>Follow-up </a:t>
            </a:r>
          </a:p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D3142"/>
                </a:solidFill>
                <a:latin typeface="Roboto"/>
                <a:ea typeface="Roboto"/>
                <a:cs typeface="Roboto"/>
                <a:sym typeface="Roboto Bold"/>
              </a:rPr>
              <a:t>Qualitative study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09936" y="7509275"/>
            <a:ext cx="4762600" cy="2606441"/>
          </a:xfrm>
          <a:custGeom>
            <a:avLst/>
            <a:gdLst/>
            <a:ahLst/>
            <a:cxnLst/>
            <a:rect l="l" t="t" r="r" b="b"/>
            <a:pathLst>
              <a:path w="4762600" h="2606441">
                <a:moveTo>
                  <a:pt x="0" y="0"/>
                </a:moveTo>
                <a:lnTo>
                  <a:pt x="4762600" y="0"/>
                </a:lnTo>
                <a:lnTo>
                  <a:pt x="4762600" y="2606440"/>
                </a:lnTo>
                <a:lnTo>
                  <a:pt x="0" y="2606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3EB39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30046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6312" cy="701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EA5C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825638" cy="135928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Paper in a Day 2025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034905" y="332554"/>
            <a:ext cx="3962507" cy="2465693"/>
          </a:xfrm>
          <a:custGeom>
            <a:avLst/>
            <a:gdLst/>
            <a:ahLst/>
            <a:cxnLst/>
            <a:rect l="l" t="t" r="r" b="b"/>
            <a:pathLst>
              <a:path w="3962507" h="2465693">
                <a:moveTo>
                  <a:pt x="0" y="0"/>
                </a:moveTo>
                <a:lnTo>
                  <a:pt x="3962508" y="0"/>
                </a:lnTo>
                <a:lnTo>
                  <a:pt x="3962508" y="2465693"/>
                </a:lnTo>
                <a:lnTo>
                  <a:pt x="0" y="2465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752928" y="9617612"/>
            <a:ext cx="8553855" cy="49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5"/>
              </a:lnSpc>
            </a:pPr>
            <a:r>
              <a:rPr lang="en-US" sz="2889" spc="144">
                <a:solidFill>
                  <a:srgbClr val="EA5C47"/>
                </a:solidFill>
                <a:latin typeface="Roboto"/>
                <a:ea typeface="Roboto"/>
                <a:cs typeface="Roboto"/>
                <a:sym typeface="Roboto"/>
              </a:rPr>
              <a:t>esm-network.eu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928" y="4241020"/>
            <a:ext cx="10756200" cy="154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29"/>
              </a:lnSpc>
            </a:pPr>
            <a:r>
              <a:rPr lang="en-US" sz="11906" b="1">
                <a:solidFill>
                  <a:srgbClr val="2D3142"/>
                </a:solidFill>
                <a:latin typeface="Lato Heavy"/>
                <a:ea typeface="Lato Heavy"/>
                <a:cs typeface="Lato Heavy"/>
                <a:sym typeface="Lato Heavy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26f311-2dc7-4bf3-8b34-14cbf033560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A9B9BF175264195433DC29D888F6E" ma:contentTypeVersion="10" ma:contentTypeDescription="Een nieuw document maken." ma:contentTypeScope="" ma:versionID="0e0d2db415083832643965272a8f6a72">
  <xsd:schema xmlns:xsd="http://www.w3.org/2001/XMLSchema" xmlns:xs="http://www.w3.org/2001/XMLSchema" xmlns:p="http://schemas.microsoft.com/office/2006/metadata/properties" xmlns:ns2="6526f311-2dc7-4bf3-8b34-14cbf033560c" targetNamespace="http://schemas.microsoft.com/office/2006/metadata/properties" ma:root="true" ma:fieldsID="77666b0d32ff5f9a8562bc0fbd842a11" ns2:_="">
    <xsd:import namespace="6526f311-2dc7-4bf3-8b34-14cbf03356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26f311-2dc7-4bf3-8b34-14cbf0335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d5e0f8d3-5d55-42d7-8108-7e842a0d7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3C7137-5ACD-4D9B-87FD-CF228E11CF76}">
  <ds:schemaRefs>
    <ds:schemaRef ds:uri="http://schemas.microsoft.com/office/2006/metadata/properties"/>
    <ds:schemaRef ds:uri="http://schemas.microsoft.com/office/infopath/2007/PartnerControls"/>
    <ds:schemaRef ds:uri="6526f311-2dc7-4bf3-8b34-14cbf033560c"/>
  </ds:schemaRefs>
</ds:datastoreItem>
</file>

<file path=customXml/itemProps2.xml><?xml version="1.0" encoding="utf-8"?>
<ds:datastoreItem xmlns:ds="http://schemas.openxmlformats.org/officeDocument/2006/customXml" ds:itemID="{6156418D-970C-430B-90EC-5C3659092D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0DAA4E-2F9D-429D-87E4-05E3BFDA2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26f311-2dc7-4bf3-8b34-14cbf0335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193</Words>
  <Application>Microsoft Macintosh PowerPoint</Application>
  <PresentationFormat>Custom</PresentationFormat>
  <Paragraphs>44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Lato</vt:lpstr>
      <vt:lpstr>Roboto Bold</vt:lpstr>
      <vt:lpstr>Roboto</vt:lpstr>
      <vt:lpstr>Aptos</vt:lpstr>
      <vt:lpstr>Lato Heavy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ESM_PiaD</dc:title>
  <cp:lastModifiedBy>Anika Poppe</cp:lastModifiedBy>
  <cp:revision>3</cp:revision>
  <dcterms:created xsi:type="dcterms:W3CDTF">2006-08-16T00:00:00Z</dcterms:created>
  <dcterms:modified xsi:type="dcterms:W3CDTF">2025-10-03T09:40:56Z</dcterms:modified>
  <dc:identifier>DAGqhJHoSoo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2025-06-16T12:45:05Z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cffdcb5d-4a9c-46bf-8288-96c1ac63697b</vt:lpwstr>
  </property>
  <property fmtid="{D5CDD505-2E9C-101B-9397-08002B2CF9AE}" pid="8" name="MSIP_Label_8772ba27-cab8-4042-a351-a31f6e4eacdc_ContentBits">
    <vt:lpwstr>0</vt:lpwstr>
  </property>
  <property fmtid="{D5CDD505-2E9C-101B-9397-08002B2CF9AE}" pid="9" name="ContentTypeId">
    <vt:lpwstr>0x010100C04A9B9BF175264195433DC29D888F6E</vt:lpwstr>
  </property>
</Properties>
</file>