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8" r:id="rId6"/>
    <p:sldId id="264" r:id="rId7"/>
    <p:sldId id="259" r:id="rId8"/>
    <p:sldId id="270" r:id="rId9"/>
    <p:sldId id="271" r:id="rId10"/>
    <p:sldId id="261" r:id="rId11"/>
    <p:sldId id="272" r:id="rId12"/>
    <p:sldId id="273" r:id="rId13"/>
    <p:sldId id="268" r:id="rId14"/>
  </p:sldIdLst>
  <p:sldSz cx="18288000" cy="10287000"/>
  <p:notesSz cx="6858000" cy="9144000"/>
  <p:embeddedFontLst>
    <p:embeddedFont>
      <p:font typeface="Lato Heavy" panose="020B0604020202020204" charset="0"/>
      <p:regular r:id="rId15"/>
      <p:bold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DC48"/>
    <a:srgbClr val="FC01CA"/>
    <a:srgbClr val="F9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44F48C-C958-43E3-A7A6-E403397A0EC5}" v="2" dt="2025-06-19T08:11:44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52" d="100"/>
          <a:sy n="52" d="100"/>
        </p:scale>
        <p:origin x="93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Slope by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Standard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Control</c:v>
                </c:pt>
                <c:pt idx="1">
                  <c:v>Depressed</c:v>
                </c:pt>
                <c:pt idx="2">
                  <c:v>Psychotic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-0.05</c:v>
                </c:pt>
                <c:pt idx="1">
                  <c:v>-0.15</c:v>
                </c:pt>
                <c:pt idx="2">
                  <c:v>-0.09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79-4942-BD5A-5E9F267E8A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Tobit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Control</c:v>
                </c:pt>
                <c:pt idx="1">
                  <c:v>Depressed</c:v>
                </c:pt>
                <c:pt idx="2">
                  <c:v>Psychotic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-0.11</c:v>
                </c:pt>
                <c:pt idx="1">
                  <c:v>-0.18</c:v>
                </c:pt>
                <c:pt idx="2">
                  <c:v>-0.13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79-4942-BD5A-5E9F267E8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49186991"/>
        <c:axId val="349173551"/>
      </c:barChart>
      <c:catAx>
        <c:axId val="349186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73551"/>
        <c:crosses val="autoZero"/>
        <c:auto val="1"/>
        <c:lblAlgn val="ctr"/>
        <c:lblOffset val="100"/>
        <c:noMultiLvlLbl val="0"/>
      </c:catAx>
      <c:valAx>
        <c:axId val="349173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Slope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8699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86557" y="7532654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599" y="0"/>
                </a:lnTo>
                <a:lnTo>
                  <a:pt x="4762599" y="2606441"/>
                </a:lnTo>
                <a:lnTo>
                  <a:pt x="0" y="2606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3004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6312" cy="701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52928" y="3206708"/>
            <a:ext cx="3459096" cy="569486"/>
            <a:chOff x="0" y="0"/>
            <a:chExt cx="825638" cy="1359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EA5C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825638" cy="135928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ESM meeting 2025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034905" y="332554"/>
            <a:ext cx="3962507" cy="2465693"/>
          </a:xfrm>
          <a:custGeom>
            <a:avLst/>
            <a:gdLst/>
            <a:ahLst/>
            <a:cxnLst/>
            <a:rect l="l" t="t" r="r" b="b"/>
            <a:pathLst>
              <a:path w="3962507" h="2465693">
                <a:moveTo>
                  <a:pt x="0" y="0"/>
                </a:moveTo>
                <a:lnTo>
                  <a:pt x="3962508" y="0"/>
                </a:lnTo>
                <a:lnTo>
                  <a:pt x="3962508" y="2465693"/>
                </a:lnTo>
                <a:lnTo>
                  <a:pt x="0" y="24656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752928" y="4241020"/>
            <a:ext cx="13106072" cy="1293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29"/>
              </a:lnSpc>
            </a:pPr>
            <a:r>
              <a:rPr lang="en-US" sz="7200" b="1" dirty="0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Analyzing Skewed ESM Data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52928" y="9486215"/>
            <a:ext cx="8553855" cy="49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esm-network.eu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51268" y="5984920"/>
            <a:ext cx="10059732" cy="1987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 dirty="0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Anastasia Galkina</a:t>
            </a:r>
            <a:r>
              <a:rPr lang="en-US" sz="2889" spc="144" baseline="30000" dirty="0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1,2</a:t>
            </a:r>
            <a:r>
              <a:rPr lang="en-US" sz="2889" spc="144" dirty="0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 &amp; Wolfgang Viechtbauer</a:t>
            </a:r>
            <a:r>
              <a:rPr lang="en-US" sz="2889" spc="144" baseline="30000" dirty="0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</a:p>
          <a:p>
            <a:pPr algn="l">
              <a:lnSpc>
                <a:spcPts val="4045"/>
              </a:lnSpc>
            </a:pPr>
            <a:endParaRPr lang="en-US" sz="2889" spc="144" baseline="30000" dirty="0">
              <a:solidFill>
                <a:srgbClr val="EA5C47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4045"/>
              </a:lnSpc>
            </a:pPr>
            <a:r>
              <a:rPr lang="en-US" sz="2000" spc="144" baseline="30000" dirty="0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1 </a:t>
            </a:r>
            <a:r>
              <a:rPr lang="en-US" sz="2000" spc="144" dirty="0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Maastricht University, Department of Psychiatry and Neuropsychology</a:t>
            </a:r>
          </a:p>
          <a:p>
            <a:pPr algn="l">
              <a:lnSpc>
                <a:spcPts val="4045"/>
              </a:lnSpc>
            </a:pPr>
            <a:r>
              <a:rPr lang="en-US" sz="2000" spc="144" baseline="30000" dirty="0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2 </a:t>
            </a:r>
            <a:r>
              <a:rPr lang="en-US" sz="2000" spc="144" dirty="0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University if Milano-Bicocca, Psychology Department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09936" y="7509275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600" y="0"/>
                </a:lnTo>
                <a:lnTo>
                  <a:pt x="4762600" y="2606440"/>
                </a:lnTo>
                <a:lnTo>
                  <a:pt x="0" y="26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3004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6312" cy="701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91028" y="332553"/>
            <a:ext cx="3459096" cy="569486"/>
            <a:chOff x="9094" y="-147992"/>
            <a:chExt cx="825638" cy="135928"/>
          </a:xfrm>
        </p:grpSpPr>
        <p:sp>
          <p:nvSpPr>
            <p:cNvPr id="10" name="Freeform 10"/>
            <p:cNvSpPr/>
            <p:nvPr/>
          </p:nvSpPr>
          <p:spPr>
            <a:xfrm>
              <a:off x="9094" y="-147992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EA5C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9094" y="-147992"/>
              <a:ext cx="825638" cy="135928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ESM meeting 2025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034905" y="332554"/>
            <a:ext cx="3962507" cy="2465693"/>
          </a:xfrm>
          <a:custGeom>
            <a:avLst/>
            <a:gdLst/>
            <a:ahLst/>
            <a:cxnLst/>
            <a:rect l="l" t="t" r="r" b="b"/>
            <a:pathLst>
              <a:path w="3962507" h="2465693">
                <a:moveTo>
                  <a:pt x="0" y="0"/>
                </a:moveTo>
                <a:lnTo>
                  <a:pt x="3962508" y="0"/>
                </a:lnTo>
                <a:lnTo>
                  <a:pt x="3962508" y="2465693"/>
                </a:lnTo>
                <a:lnTo>
                  <a:pt x="0" y="24656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791028" y="9686488"/>
            <a:ext cx="8553855" cy="49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 dirty="0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esm-network.eu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91028" y="1211250"/>
            <a:ext cx="10756200" cy="154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29"/>
              </a:lnSpc>
            </a:pPr>
            <a:r>
              <a:rPr lang="en-US" sz="11906" b="1" dirty="0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THANK YOU</a:t>
            </a:r>
          </a:p>
        </p:txBody>
      </p:sp>
      <p:pic>
        <p:nvPicPr>
          <p:cNvPr id="17" name="Picture 1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7329F17-88E8-7A10-E733-AF15B775E7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105400"/>
            <a:ext cx="4762500" cy="4762500"/>
          </a:xfrm>
          <a:prstGeom prst="rect">
            <a:avLst/>
          </a:prstGeom>
        </p:spPr>
      </p:pic>
      <p:sp>
        <p:nvSpPr>
          <p:cNvPr id="18" name="TextBox 15">
            <a:extLst>
              <a:ext uri="{FF2B5EF4-FFF2-40B4-BE49-F238E27FC236}">
                <a16:creationId xmlns:a16="http://schemas.microsoft.com/office/drawing/2014/main" id="{B9A132FA-3E63-FAA7-E3C4-0D9222D38DF5}"/>
              </a:ext>
            </a:extLst>
          </p:cNvPr>
          <p:cNvSpPr txBox="1"/>
          <p:nvPr/>
        </p:nvSpPr>
        <p:spPr>
          <a:xfrm>
            <a:off x="4165950" y="3444016"/>
            <a:ext cx="10756200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it-IT" sz="4400" b="1" dirty="0" err="1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Want</a:t>
            </a:r>
            <a:r>
              <a:rPr lang="it-IT" sz="4400" b="1" dirty="0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 to </a:t>
            </a:r>
            <a:r>
              <a:rPr lang="it-IT" sz="4400" b="1" dirty="0" err="1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learn</a:t>
            </a:r>
            <a:r>
              <a:rPr lang="it-IT" sz="4400" b="1" dirty="0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 more? </a:t>
            </a:r>
          </a:p>
          <a:p>
            <a:pPr algn="ctr"/>
            <a:r>
              <a:rPr lang="it-IT" sz="4400" b="1" dirty="0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Check </a:t>
            </a:r>
            <a:r>
              <a:rPr lang="it-IT" sz="4400" b="1" dirty="0" err="1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our</a:t>
            </a:r>
            <a:r>
              <a:rPr lang="it-IT" sz="4400" b="1" dirty="0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 preprint:</a:t>
            </a:r>
            <a:endParaRPr lang="en-US" sz="4400" b="1" dirty="0">
              <a:solidFill>
                <a:srgbClr val="2D3142"/>
              </a:solidFill>
              <a:latin typeface="Lato Heavy"/>
              <a:ea typeface="Lato Heavy"/>
              <a:cs typeface="Lato Heavy"/>
              <a:sym typeface="Lato Heav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570CC06-DB21-401C-BCF8-AAC5FF550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74813" y="-131575"/>
            <a:ext cx="6157987" cy="19216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Lato Heavy" panose="020B0604020202020204" charset="0"/>
                <a:ea typeface="Lato Heavy" panose="020B0604020202020204" charset="0"/>
                <a:cs typeface="Lato Heavy" panose="020B0604020202020204" charset="0"/>
                <a:sym typeface="Lato Heavy"/>
              </a:rPr>
              <a:t>ESM Measurements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F2E9F9CC-165F-FFED-E912-559A6C1D7496}"/>
              </a:ext>
            </a:extLst>
          </p:cNvPr>
          <p:cNvSpPr txBox="1"/>
          <p:nvPr/>
        </p:nvSpPr>
        <p:spPr>
          <a:xfrm>
            <a:off x="11567606" y="547354"/>
            <a:ext cx="2098732" cy="44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b="1" spc="22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Lato Heavy"/>
              </a:rPr>
              <a:t>Paranoia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15B998FC-4B98-4A07-B159-9E629180A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6613900"/>
            <a:ext cx="5349240" cy="27432"/>
          </a:xfrm>
          <a:custGeom>
            <a:avLst/>
            <a:gdLst>
              <a:gd name="connsiteX0" fmla="*/ 0 w 5349240"/>
              <a:gd name="connsiteY0" fmla="*/ 0 h 27432"/>
              <a:gd name="connsiteX1" fmla="*/ 615163 w 5349240"/>
              <a:gd name="connsiteY1" fmla="*/ 0 h 27432"/>
              <a:gd name="connsiteX2" fmla="*/ 1283818 w 5349240"/>
              <a:gd name="connsiteY2" fmla="*/ 0 h 27432"/>
              <a:gd name="connsiteX3" fmla="*/ 2059457 w 5349240"/>
              <a:gd name="connsiteY3" fmla="*/ 0 h 27432"/>
              <a:gd name="connsiteX4" fmla="*/ 2835097 w 5349240"/>
              <a:gd name="connsiteY4" fmla="*/ 0 h 27432"/>
              <a:gd name="connsiteX5" fmla="*/ 3450260 w 5349240"/>
              <a:gd name="connsiteY5" fmla="*/ 0 h 27432"/>
              <a:gd name="connsiteX6" fmla="*/ 4172407 w 5349240"/>
              <a:gd name="connsiteY6" fmla="*/ 0 h 27432"/>
              <a:gd name="connsiteX7" fmla="*/ 5349240 w 5349240"/>
              <a:gd name="connsiteY7" fmla="*/ 0 h 27432"/>
              <a:gd name="connsiteX8" fmla="*/ 5349240 w 5349240"/>
              <a:gd name="connsiteY8" fmla="*/ 27432 h 27432"/>
              <a:gd name="connsiteX9" fmla="*/ 4787570 w 5349240"/>
              <a:gd name="connsiteY9" fmla="*/ 27432 h 27432"/>
              <a:gd name="connsiteX10" fmla="*/ 4172407 w 5349240"/>
              <a:gd name="connsiteY10" fmla="*/ 27432 h 27432"/>
              <a:gd name="connsiteX11" fmla="*/ 3610737 w 5349240"/>
              <a:gd name="connsiteY11" fmla="*/ 27432 h 27432"/>
              <a:gd name="connsiteX12" fmla="*/ 3102559 w 5349240"/>
              <a:gd name="connsiteY12" fmla="*/ 27432 h 27432"/>
              <a:gd name="connsiteX13" fmla="*/ 2594381 w 5349240"/>
              <a:gd name="connsiteY13" fmla="*/ 27432 h 27432"/>
              <a:gd name="connsiteX14" fmla="*/ 1925726 w 5349240"/>
              <a:gd name="connsiteY14" fmla="*/ 27432 h 27432"/>
              <a:gd name="connsiteX15" fmla="*/ 1203579 w 5349240"/>
              <a:gd name="connsiteY15" fmla="*/ 27432 h 27432"/>
              <a:gd name="connsiteX16" fmla="*/ 641909 w 5349240"/>
              <a:gd name="connsiteY16" fmla="*/ 27432 h 27432"/>
              <a:gd name="connsiteX17" fmla="*/ 0 w 5349240"/>
              <a:gd name="connsiteY17" fmla="*/ 27432 h 27432"/>
              <a:gd name="connsiteX18" fmla="*/ 0 w 534924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49240" h="27432" fill="none" extrusionOk="0">
                <a:moveTo>
                  <a:pt x="0" y="0"/>
                </a:moveTo>
                <a:cubicBezTo>
                  <a:pt x="232171" y="-16201"/>
                  <a:pt x="314513" y="3618"/>
                  <a:pt x="615163" y="0"/>
                </a:cubicBezTo>
                <a:cubicBezTo>
                  <a:pt x="915813" y="-3618"/>
                  <a:pt x="1012515" y="30651"/>
                  <a:pt x="1283818" y="0"/>
                </a:cubicBezTo>
                <a:cubicBezTo>
                  <a:pt x="1555122" y="-30651"/>
                  <a:pt x="1882572" y="-1823"/>
                  <a:pt x="2059457" y="0"/>
                </a:cubicBezTo>
                <a:cubicBezTo>
                  <a:pt x="2236342" y="1823"/>
                  <a:pt x="2453129" y="-16722"/>
                  <a:pt x="2835097" y="0"/>
                </a:cubicBezTo>
                <a:cubicBezTo>
                  <a:pt x="3217065" y="16722"/>
                  <a:pt x="3288637" y="18791"/>
                  <a:pt x="3450260" y="0"/>
                </a:cubicBezTo>
                <a:cubicBezTo>
                  <a:pt x="3611883" y="-18791"/>
                  <a:pt x="3851164" y="4120"/>
                  <a:pt x="4172407" y="0"/>
                </a:cubicBezTo>
                <a:cubicBezTo>
                  <a:pt x="4493650" y="-4120"/>
                  <a:pt x="4866850" y="-47179"/>
                  <a:pt x="5349240" y="0"/>
                </a:cubicBezTo>
                <a:cubicBezTo>
                  <a:pt x="5350008" y="10257"/>
                  <a:pt x="5348863" y="19624"/>
                  <a:pt x="5349240" y="27432"/>
                </a:cubicBezTo>
                <a:cubicBezTo>
                  <a:pt x="5143210" y="7769"/>
                  <a:pt x="5038981" y="43833"/>
                  <a:pt x="4787570" y="27432"/>
                </a:cubicBezTo>
                <a:cubicBezTo>
                  <a:pt x="4536159" y="11032"/>
                  <a:pt x="4470079" y="6544"/>
                  <a:pt x="4172407" y="27432"/>
                </a:cubicBezTo>
                <a:cubicBezTo>
                  <a:pt x="3874735" y="48320"/>
                  <a:pt x="3856595" y="15723"/>
                  <a:pt x="3610737" y="27432"/>
                </a:cubicBezTo>
                <a:cubicBezTo>
                  <a:pt x="3364879" y="39142"/>
                  <a:pt x="3223810" y="28769"/>
                  <a:pt x="3102559" y="27432"/>
                </a:cubicBezTo>
                <a:cubicBezTo>
                  <a:pt x="2981308" y="26095"/>
                  <a:pt x="2830166" y="27371"/>
                  <a:pt x="2594381" y="27432"/>
                </a:cubicBezTo>
                <a:cubicBezTo>
                  <a:pt x="2358596" y="27493"/>
                  <a:pt x="2129949" y="-1760"/>
                  <a:pt x="1925726" y="27432"/>
                </a:cubicBezTo>
                <a:cubicBezTo>
                  <a:pt x="1721503" y="56624"/>
                  <a:pt x="1473371" y="49185"/>
                  <a:pt x="1203579" y="27432"/>
                </a:cubicBezTo>
                <a:cubicBezTo>
                  <a:pt x="933787" y="5679"/>
                  <a:pt x="788782" y="28099"/>
                  <a:pt x="641909" y="27432"/>
                </a:cubicBezTo>
                <a:cubicBezTo>
                  <a:pt x="495036" y="26766"/>
                  <a:pt x="144379" y="41329"/>
                  <a:pt x="0" y="27432"/>
                </a:cubicBezTo>
                <a:cubicBezTo>
                  <a:pt x="-808" y="21266"/>
                  <a:pt x="-1155" y="7885"/>
                  <a:pt x="0" y="0"/>
                </a:cubicBezTo>
                <a:close/>
              </a:path>
              <a:path w="5349240" h="27432" stroke="0" extrusionOk="0">
                <a:moveTo>
                  <a:pt x="0" y="0"/>
                </a:moveTo>
                <a:cubicBezTo>
                  <a:pt x="231855" y="-1293"/>
                  <a:pt x="402066" y="-28662"/>
                  <a:pt x="668655" y="0"/>
                </a:cubicBezTo>
                <a:cubicBezTo>
                  <a:pt x="935244" y="28662"/>
                  <a:pt x="1112127" y="26716"/>
                  <a:pt x="1390802" y="0"/>
                </a:cubicBezTo>
                <a:cubicBezTo>
                  <a:pt x="1669477" y="-26716"/>
                  <a:pt x="1735464" y="-27583"/>
                  <a:pt x="2005965" y="0"/>
                </a:cubicBezTo>
                <a:cubicBezTo>
                  <a:pt x="2276466" y="27583"/>
                  <a:pt x="2548166" y="-8758"/>
                  <a:pt x="2781605" y="0"/>
                </a:cubicBezTo>
                <a:cubicBezTo>
                  <a:pt x="3015044" y="8758"/>
                  <a:pt x="3142665" y="-32417"/>
                  <a:pt x="3450260" y="0"/>
                </a:cubicBezTo>
                <a:cubicBezTo>
                  <a:pt x="3757856" y="32417"/>
                  <a:pt x="3752854" y="22828"/>
                  <a:pt x="4011930" y="0"/>
                </a:cubicBezTo>
                <a:cubicBezTo>
                  <a:pt x="4271006" y="-22828"/>
                  <a:pt x="4399934" y="19711"/>
                  <a:pt x="4573600" y="0"/>
                </a:cubicBezTo>
                <a:cubicBezTo>
                  <a:pt x="4747266" y="-19711"/>
                  <a:pt x="5168923" y="28535"/>
                  <a:pt x="5349240" y="0"/>
                </a:cubicBezTo>
                <a:cubicBezTo>
                  <a:pt x="5348163" y="11548"/>
                  <a:pt x="5348082" y="20868"/>
                  <a:pt x="5349240" y="27432"/>
                </a:cubicBezTo>
                <a:cubicBezTo>
                  <a:pt x="5179883" y="4804"/>
                  <a:pt x="4886248" y="50538"/>
                  <a:pt x="4627093" y="27432"/>
                </a:cubicBezTo>
                <a:cubicBezTo>
                  <a:pt x="4367938" y="4326"/>
                  <a:pt x="4284065" y="40112"/>
                  <a:pt x="4065422" y="27432"/>
                </a:cubicBezTo>
                <a:cubicBezTo>
                  <a:pt x="3846779" y="14752"/>
                  <a:pt x="3783606" y="22148"/>
                  <a:pt x="3557245" y="27432"/>
                </a:cubicBezTo>
                <a:cubicBezTo>
                  <a:pt x="3330884" y="32716"/>
                  <a:pt x="3201982" y="44622"/>
                  <a:pt x="2942082" y="27432"/>
                </a:cubicBezTo>
                <a:cubicBezTo>
                  <a:pt x="2682182" y="10242"/>
                  <a:pt x="2632557" y="32374"/>
                  <a:pt x="2380412" y="27432"/>
                </a:cubicBezTo>
                <a:cubicBezTo>
                  <a:pt x="2128267" y="22491"/>
                  <a:pt x="2124622" y="8181"/>
                  <a:pt x="1872234" y="27432"/>
                </a:cubicBezTo>
                <a:cubicBezTo>
                  <a:pt x="1619846" y="46683"/>
                  <a:pt x="1464526" y="5372"/>
                  <a:pt x="1257071" y="27432"/>
                </a:cubicBezTo>
                <a:cubicBezTo>
                  <a:pt x="1049616" y="49492"/>
                  <a:pt x="942811" y="17053"/>
                  <a:pt x="641909" y="27432"/>
                </a:cubicBezTo>
                <a:cubicBezTo>
                  <a:pt x="341007" y="37811"/>
                  <a:pt x="297415" y="23631"/>
                  <a:pt x="0" y="27432"/>
                </a:cubicBezTo>
                <a:cubicBezTo>
                  <a:pt x="-1166" y="16456"/>
                  <a:pt x="-93" y="1155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 rot="2745838">
            <a:off x="-2714273" y="7547153"/>
            <a:ext cx="6082686" cy="4562302"/>
            <a:chOff x="0" y="0"/>
            <a:chExt cx="909159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9159" cy="711200"/>
            </a:xfrm>
            <a:custGeom>
              <a:avLst/>
              <a:gdLst/>
              <a:ahLst/>
              <a:cxnLst/>
              <a:rect l="l" t="t" r="r" b="b"/>
              <a:pathLst>
                <a:path w="909159" h="711200">
                  <a:moveTo>
                    <a:pt x="454580" y="711200"/>
                  </a:moveTo>
                  <a:lnTo>
                    <a:pt x="909159" y="0"/>
                  </a:lnTo>
                  <a:lnTo>
                    <a:pt x="0" y="0"/>
                  </a:lnTo>
                  <a:lnTo>
                    <a:pt x="454580" y="711200"/>
                  </a:lnTo>
                  <a:close/>
                </a:path>
              </a:pathLst>
            </a:custGeom>
            <a:solidFill>
              <a:srgbClr val="2D314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42056" y="22225"/>
              <a:ext cx="625047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Rectangle 1">
            <a:extLst>
              <a:ext uri="{FF2B5EF4-FFF2-40B4-BE49-F238E27FC236}">
                <a16:creationId xmlns:a16="http://schemas.microsoft.com/office/drawing/2014/main" id="{589A34AE-A7C9-4051-5B83-6C038C6D5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46D24CD-B963-07D5-DB0F-513481171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308" y="1247139"/>
            <a:ext cx="4691664" cy="38963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304EF7D-01AB-A819-0D2B-72D245B78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359" y="1247142"/>
            <a:ext cx="4385020" cy="4207488"/>
          </a:xfrm>
          <a:prstGeom prst="rect">
            <a:avLst/>
          </a:prstGeom>
        </p:spPr>
      </p:pic>
      <p:sp>
        <p:nvSpPr>
          <p:cNvPr id="28" name="TextBox 8">
            <a:extLst>
              <a:ext uri="{FF2B5EF4-FFF2-40B4-BE49-F238E27FC236}">
                <a16:creationId xmlns:a16="http://schemas.microsoft.com/office/drawing/2014/main" id="{4677DB3F-44E8-F4B5-2E8D-A740AB08A2E2}"/>
              </a:ext>
            </a:extLst>
          </p:cNvPr>
          <p:cNvSpPr txBox="1"/>
          <p:nvPr/>
        </p:nvSpPr>
        <p:spPr>
          <a:xfrm>
            <a:off x="11066525" y="5386378"/>
            <a:ext cx="3100894" cy="44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it-IT" sz="2400" b="1" spc="22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Lato Heavy"/>
              </a:rPr>
              <a:t>N</a:t>
            </a:r>
            <a:r>
              <a:rPr lang="en-US" sz="2400" b="1" spc="226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Lato Heavy"/>
              </a:rPr>
              <a:t>egative</a:t>
            </a:r>
            <a:r>
              <a:rPr lang="en-US" sz="2400" b="1" spc="22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Lato Heavy"/>
              </a:rPr>
              <a:t> Affect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83B2FA-383C-2294-3C6D-A795ABAA2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023" y="5799507"/>
            <a:ext cx="4953691" cy="44773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2D83482-E3E6-3CF0-A2D7-FC5DDF54F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0" y="6236025"/>
            <a:ext cx="3956898" cy="3733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962400" y="354695"/>
            <a:ext cx="1036320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Heavy" panose="020B0604020202020204" charset="0"/>
                <a:ea typeface="Lato Heavy" panose="020B0604020202020204" charset="0"/>
                <a:cs typeface="Lato Heavy" panose="020B0604020202020204" charset="0"/>
                <a:sym typeface="Roboto"/>
              </a:rPr>
              <a:t>The Distributions are Right-Skewed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342DF6-8C4B-59E3-0844-F6814B07F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" y="1659768"/>
            <a:ext cx="8526102" cy="777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050009-E27B-801A-DC26-267EDE3AE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614" y="1659768"/>
            <a:ext cx="8814633" cy="777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7CE4FF-BD4A-E88B-8F6E-E9AFACF8D6C7}"/>
              </a:ext>
            </a:extLst>
          </p:cNvPr>
          <p:cNvSpPr txBox="1"/>
          <p:nvPr/>
        </p:nvSpPr>
        <p:spPr>
          <a:xfrm>
            <a:off x="194930" y="9639300"/>
            <a:ext cx="1790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Terluin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B., De Boer, M. R., &amp; De Vet, H. C. W. (2016). Differences in Connection Strength between Mental Symptoms Might Be Explained by Differences in Variance: Reanalysis of Network Data Did Not Confirm Staging. </a:t>
            </a:r>
            <a:r>
              <a:rPr lang="en-US" sz="1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PLOS ONE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1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(11), e0155205. https://doi.org/10.1371/journal.pone.0155205</a:t>
            </a:r>
          </a:p>
          <a:p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4"/>
          <p:cNvSpPr txBox="1"/>
          <p:nvPr/>
        </p:nvSpPr>
        <p:spPr>
          <a:xfrm>
            <a:off x="1752600" y="977725"/>
            <a:ext cx="13868400" cy="2281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400" b="1" dirty="0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 Artificial relationships between mean and variability</a:t>
            </a:r>
            <a:r>
              <a:rPr lang="it-IT" sz="4400" b="1" dirty="0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 for </a:t>
            </a:r>
            <a:r>
              <a:rPr lang="it-IT" sz="4400" b="1" dirty="0" err="1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bounded</a:t>
            </a:r>
            <a:r>
              <a:rPr lang="it-IT" sz="4400" b="1" dirty="0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 </a:t>
            </a:r>
            <a:r>
              <a:rPr lang="it-IT" sz="4400" b="1" dirty="0" err="1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scales</a:t>
            </a:r>
            <a:r>
              <a:rPr lang="en-US" sz="4400" b="1" dirty="0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 </a:t>
            </a:r>
          </a:p>
          <a:p>
            <a:pPr marL="0" lvl="0" indent="0" algn="l">
              <a:lnSpc>
                <a:spcPts val="7956"/>
              </a:lnSpc>
              <a:spcBef>
                <a:spcPct val="0"/>
              </a:spcBef>
            </a:pPr>
            <a:endParaRPr lang="en-US" sz="5765" b="1" spc="565" dirty="0">
              <a:solidFill>
                <a:srgbClr val="2D3142"/>
              </a:solidFill>
              <a:latin typeface="Lato Heavy"/>
              <a:ea typeface="Lato Heavy"/>
              <a:cs typeface="Lato Heavy"/>
              <a:sym typeface="Lato Heavy"/>
            </a:endParaRPr>
          </a:p>
        </p:txBody>
      </p:sp>
      <p:grpSp>
        <p:nvGrpSpPr>
          <p:cNvPr id="39" name="Group 39"/>
          <p:cNvGrpSpPr/>
          <p:nvPr/>
        </p:nvGrpSpPr>
        <p:grpSpPr>
          <a:xfrm rot="774490">
            <a:off x="-5015886" y="-3425371"/>
            <a:ext cx="8699646" cy="7612191"/>
            <a:chOff x="0" y="0"/>
            <a:chExt cx="812800" cy="7112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2D314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 rot="4614066">
            <a:off x="13783727" y="7491074"/>
            <a:ext cx="8699646" cy="7612191"/>
            <a:chOff x="0" y="0"/>
            <a:chExt cx="812800" cy="7112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2D314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4" name="Picture 53" descr="A diagram of normal distribution and average variation&#10;&#10;AI-generated content may be incorrect.">
            <a:extLst>
              <a:ext uri="{FF2B5EF4-FFF2-40B4-BE49-F238E27FC236}">
                <a16:creationId xmlns:a16="http://schemas.microsoft.com/office/drawing/2014/main" id="{2B8BFA67-3AD4-A687-3A9A-7B7098BCA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7" r="521" b="35938"/>
          <a:stretch>
            <a:fillRect/>
          </a:stretch>
        </p:blipFill>
        <p:spPr>
          <a:xfrm>
            <a:off x="1866900" y="4089058"/>
            <a:ext cx="14554200" cy="46841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0B627B-EF6A-B8E4-5305-669648863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9">
            <a:extLst>
              <a:ext uri="{FF2B5EF4-FFF2-40B4-BE49-F238E27FC236}">
                <a16:creationId xmlns:a16="http://schemas.microsoft.com/office/drawing/2014/main" id="{6C4D9677-8097-6E2F-9165-1CC230A10F1D}"/>
              </a:ext>
            </a:extLst>
          </p:cNvPr>
          <p:cNvGrpSpPr/>
          <p:nvPr/>
        </p:nvGrpSpPr>
        <p:grpSpPr>
          <a:xfrm rot="774490">
            <a:off x="-5015886" y="-3425371"/>
            <a:ext cx="8699646" cy="7612191"/>
            <a:chOff x="0" y="0"/>
            <a:chExt cx="812800" cy="711200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80454549-D1D0-0E4D-5C4B-B7BA0942178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2D314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>
              <a:extLst>
                <a:ext uri="{FF2B5EF4-FFF2-40B4-BE49-F238E27FC236}">
                  <a16:creationId xmlns:a16="http://schemas.microsoft.com/office/drawing/2014/main" id="{4B0B13D7-10E5-DF45-F724-B003C5AD1A89}"/>
                </a:ext>
              </a:extLst>
            </p:cNvPr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2" name="Group 42">
            <a:extLst>
              <a:ext uri="{FF2B5EF4-FFF2-40B4-BE49-F238E27FC236}">
                <a16:creationId xmlns:a16="http://schemas.microsoft.com/office/drawing/2014/main" id="{E6C92E0A-F835-7CCD-3622-05CC43834456}"/>
              </a:ext>
            </a:extLst>
          </p:cNvPr>
          <p:cNvGrpSpPr/>
          <p:nvPr/>
        </p:nvGrpSpPr>
        <p:grpSpPr>
          <a:xfrm rot="4614066">
            <a:off x="13783727" y="7491074"/>
            <a:ext cx="8699646" cy="7612191"/>
            <a:chOff x="0" y="0"/>
            <a:chExt cx="812800" cy="711200"/>
          </a:xfrm>
        </p:grpSpPr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31181ABB-789E-2785-BDBB-CB082E54290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2D314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>
              <a:extLst>
                <a:ext uri="{FF2B5EF4-FFF2-40B4-BE49-F238E27FC236}">
                  <a16:creationId xmlns:a16="http://schemas.microsoft.com/office/drawing/2014/main" id="{BAE5A7BA-8A6E-E56F-671F-928E510BEEE5}"/>
                </a:ext>
              </a:extLst>
            </p:cNvPr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050" name="Picture 2" descr="All you need to know about the Likert scale - Simplesat">
            <a:extLst>
              <a:ext uri="{FF2B5EF4-FFF2-40B4-BE49-F238E27FC236}">
                <a16:creationId xmlns:a16="http://schemas.microsoft.com/office/drawing/2014/main" id="{7AF091D3-958B-28EF-E43C-26DFB28D0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6" t="52555" r="21901" b="29638"/>
          <a:stretch>
            <a:fillRect/>
          </a:stretch>
        </p:blipFill>
        <p:spPr bwMode="auto">
          <a:xfrm>
            <a:off x="3924299" y="2621333"/>
            <a:ext cx="10439401" cy="182880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EA330E-269A-7E75-8356-2B8278F80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53" y="5323672"/>
            <a:ext cx="5020376" cy="4658375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1923D58-5D6F-4612-25CC-DEBA9510358C}"/>
              </a:ext>
            </a:extLst>
          </p:cNvPr>
          <p:cNvSpPr/>
          <p:nvPr/>
        </p:nvSpPr>
        <p:spPr>
          <a:xfrm rot="18579071">
            <a:off x="3009812" y="4782316"/>
            <a:ext cx="1948530" cy="45720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614F08-242E-184F-FD00-2E7339CCA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420" y="5406998"/>
            <a:ext cx="4934639" cy="442021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B9E2AAC-5695-100E-3A1A-CF3A20B3EB6D}"/>
              </a:ext>
            </a:extLst>
          </p:cNvPr>
          <p:cNvSpPr/>
          <p:nvPr/>
        </p:nvSpPr>
        <p:spPr>
          <a:xfrm rot="13003758">
            <a:off x="5047155" y="5276204"/>
            <a:ext cx="4196698" cy="45720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4B0B42-F7F5-DCF1-EE3C-BE81A71E3A1D}"/>
              </a:ext>
            </a:extLst>
          </p:cNvPr>
          <p:cNvSpPr txBox="1"/>
          <p:nvPr/>
        </p:nvSpPr>
        <p:spPr>
          <a:xfrm>
            <a:off x="13316640" y="5448300"/>
            <a:ext cx="443558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Latent</a:t>
            </a:r>
            <a:r>
              <a:rPr lang="it-IT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continuum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C3D8ED-CFAC-3CBD-6226-B1385E774FEC}"/>
              </a:ext>
            </a:extLst>
          </p:cNvPr>
          <p:cNvSpPr txBox="1"/>
          <p:nvPr/>
        </p:nvSpPr>
        <p:spPr>
          <a:xfrm>
            <a:off x="2432417" y="860412"/>
            <a:ext cx="536143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Censored</a:t>
            </a:r>
            <a:r>
              <a:rPr lang="it-IT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3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manifestation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69984C-4B2F-9094-CAD5-0117898033BA}"/>
              </a:ext>
            </a:extLst>
          </p:cNvPr>
          <p:cNvCxnSpPr>
            <a:cxnSpLocks/>
          </p:cNvCxnSpPr>
          <p:nvPr/>
        </p:nvCxnSpPr>
        <p:spPr>
          <a:xfrm flipV="1">
            <a:off x="4993685" y="1623166"/>
            <a:ext cx="0" cy="13061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B8261AC-2B0F-F3FB-A434-8E0FDD487138}"/>
              </a:ext>
            </a:extLst>
          </p:cNvPr>
          <p:cNvSpPr txBox="1"/>
          <p:nvPr/>
        </p:nvSpPr>
        <p:spPr>
          <a:xfrm>
            <a:off x="535781" y="4925080"/>
            <a:ext cx="15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Day 1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786EDC-6EF5-D876-F297-F58121510D36}"/>
              </a:ext>
            </a:extLst>
          </p:cNvPr>
          <p:cNvSpPr txBox="1"/>
          <p:nvPr/>
        </p:nvSpPr>
        <p:spPr>
          <a:xfrm>
            <a:off x="8824817" y="4925080"/>
            <a:ext cx="15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Day 2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9609F2-AB47-CB07-DC59-3D066883AD09}"/>
              </a:ext>
            </a:extLst>
          </p:cNvPr>
          <p:cNvSpPr txBox="1"/>
          <p:nvPr/>
        </p:nvSpPr>
        <p:spPr>
          <a:xfrm>
            <a:off x="7058980" y="1947358"/>
            <a:ext cx="380999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Event </a:t>
            </a:r>
            <a:r>
              <a:rPr lang="it-IT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pleasantness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AFAF0A-074B-1FEB-B376-46C5739C3C69}"/>
              </a:ext>
            </a:extLst>
          </p:cNvPr>
          <p:cNvSpPr txBox="1"/>
          <p:nvPr/>
        </p:nvSpPr>
        <p:spPr>
          <a:xfrm>
            <a:off x="19493" y="9779022"/>
            <a:ext cx="164397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Dejonckheere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E., Penne, I., Briels, L., &amp; Mestdagh, M. (2024). For Better or for Worse? Visualizing Previous Intensity Levels Improves Emotion (Dynamic) Measurement in Experience Sampling. </a:t>
            </a:r>
            <a:r>
              <a:rPr lang="en-US" sz="1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Psychological Assessment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1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(3), 215–234. https://doi.org/10.1037/pas0001296</a:t>
            </a:r>
          </a:p>
          <a:p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35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B37C9F-CE5C-0D15-AF5B-0EB6FD1FC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322C17B7-CBC7-AAD9-3DDE-BD502646722F}"/>
              </a:ext>
            </a:extLst>
          </p:cNvPr>
          <p:cNvSpPr txBox="1"/>
          <p:nvPr/>
        </p:nvSpPr>
        <p:spPr>
          <a:xfrm>
            <a:off x="1501164" y="-9542"/>
            <a:ext cx="15285671" cy="1259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Lato Heavy" panose="020B0604020202020204" charset="0"/>
                <a:ea typeface="Lato Heavy" panose="020B0604020202020204" charset="0"/>
                <a:cs typeface="Lato Heavy" panose="020B0604020202020204" charset="0"/>
                <a:sym typeface="Lato Heavy"/>
              </a:rPr>
              <a:t>Tobit mixed-effects model 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233D4684-8AD0-8AAB-B317-955467C04ECA}"/>
              </a:ext>
            </a:extLst>
          </p:cNvPr>
          <p:cNvGrpSpPr/>
          <p:nvPr/>
        </p:nvGrpSpPr>
        <p:grpSpPr>
          <a:xfrm rot="2745838">
            <a:off x="-2714273" y="7547153"/>
            <a:ext cx="6082686" cy="4562302"/>
            <a:chOff x="0" y="0"/>
            <a:chExt cx="909159" cy="7112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EEC637B-FC9C-898E-4784-EF17DCFA44F5}"/>
                </a:ext>
              </a:extLst>
            </p:cNvPr>
            <p:cNvSpPr/>
            <p:nvPr/>
          </p:nvSpPr>
          <p:spPr>
            <a:xfrm>
              <a:off x="0" y="0"/>
              <a:ext cx="909159" cy="711200"/>
            </a:xfrm>
            <a:custGeom>
              <a:avLst/>
              <a:gdLst/>
              <a:ahLst/>
              <a:cxnLst/>
              <a:rect l="l" t="t" r="r" b="b"/>
              <a:pathLst>
                <a:path w="909159" h="711200">
                  <a:moveTo>
                    <a:pt x="454580" y="711200"/>
                  </a:moveTo>
                  <a:lnTo>
                    <a:pt x="909159" y="0"/>
                  </a:lnTo>
                  <a:lnTo>
                    <a:pt x="0" y="0"/>
                  </a:lnTo>
                  <a:lnTo>
                    <a:pt x="454580" y="711200"/>
                  </a:lnTo>
                  <a:close/>
                </a:path>
              </a:pathLst>
            </a:custGeom>
            <a:solidFill>
              <a:srgbClr val="2D314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FAA18EA-A710-A4BC-AB7D-3295C3DCDA2F}"/>
                </a:ext>
              </a:extLst>
            </p:cNvPr>
            <p:cNvSpPr txBox="1"/>
            <p:nvPr/>
          </p:nvSpPr>
          <p:spPr>
            <a:xfrm>
              <a:off x="142056" y="22225"/>
              <a:ext cx="625047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Rectangle 1">
            <a:extLst>
              <a:ext uri="{FF2B5EF4-FFF2-40B4-BE49-F238E27FC236}">
                <a16:creationId xmlns:a16="http://schemas.microsoft.com/office/drawing/2014/main" id="{3DEE0C63-2EAA-E320-1D81-CFDCAAA16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1DA09D-993C-6931-E15D-FF53DB2351B0}"/>
              </a:ext>
            </a:extLst>
          </p:cNvPr>
          <p:cNvGrpSpPr/>
          <p:nvPr/>
        </p:nvGrpSpPr>
        <p:grpSpPr>
          <a:xfrm>
            <a:off x="6096000" y="3695699"/>
            <a:ext cx="6553200" cy="4724399"/>
            <a:chOff x="7467600" y="4191000"/>
            <a:chExt cx="5791200" cy="407670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3A46A1C4-9E62-2AB9-F135-C2D77A05C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67600" y="4191000"/>
              <a:ext cx="5791200" cy="407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2FD4E8-9924-7E01-4449-FA01FB1E61B0}"/>
                </a:ext>
              </a:extLst>
            </p:cNvPr>
            <p:cNvSpPr/>
            <p:nvPr/>
          </p:nvSpPr>
          <p:spPr>
            <a:xfrm>
              <a:off x="12954000" y="4762500"/>
              <a:ext cx="304800" cy="1676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1344E6-E52A-E250-3353-B498389379AF}"/>
                </a:ext>
              </a:extLst>
            </p:cNvPr>
            <p:cNvSpPr/>
            <p:nvPr/>
          </p:nvSpPr>
          <p:spPr>
            <a:xfrm rot="16200000">
              <a:off x="7848600" y="4076700"/>
              <a:ext cx="5334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16005C6-5CB1-E095-C503-A8968538EAAB}"/>
              </a:ext>
            </a:extLst>
          </p:cNvPr>
          <p:cNvSpPr txBox="1"/>
          <p:nvPr/>
        </p:nvSpPr>
        <p:spPr>
          <a:xfrm>
            <a:off x="3126268" y="8757354"/>
            <a:ext cx="443558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Latent</a:t>
            </a:r>
            <a:r>
              <a:rPr lang="it-IT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continuum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92DA87-FEAA-56A6-2E0C-F463B1DDBD3D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5344058" y="7610084"/>
            <a:ext cx="2656942" cy="114727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D3CC8CA-509A-9992-FF57-EFC86E14A27F}"/>
              </a:ext>
            </a:extLst>
          </p:cNvPr>
          <p:cNvSpPr txBox="1"/>
          <p:nvPr/>
        </p:nvSpPr>
        <p:spPr>
          <a:xfrm>
            <a:off x="9296400" y="2801554"/>
            <a:ext cx="536143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Censored</a:t>
            </a:r>
            <a:r>
              <a:rPr lang="it-IT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3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manifestation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958FDB-F103-87C6-DFC8-4CAE9E3ACE4A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8534400" y="3447885"/>
            <a:ext cx="3442716" cy="230521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37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06700" y="8459787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600" y="0"/>
                </a:lnTo>
                <a:lnTo>
                  <a:pt x="4762600" y="2606440"/>
                </a:lnTo>
                <a:lnTo>
                  <a:pt x="0" y="26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 rot="766408">
            <a:off x="-4987615" y="-4293755"/>
            <a:ext cx="12032630" cy="10528551"/>
            <a:chOff x="0" y="0"/>
            <a:chExt cx="812800" cy="711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2D314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906700" y="8459787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600" y="0"/>
                </a:lnTo>
                <a:lnTo>
                  <a:pt x="4762600" y="2606440"/>
                </a:lnTo>
                <a:lnTo>
                  <a:pt x="0" y="26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6553200" y="0"/>
            <a:ext cx="10896600" cy="1508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ts val="1200"/>
              </a:spcBef>
            </a:pP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Heavy"/>
                <a:ea typeface="Lato Heavy"/>
                <a:cs typeface="Lato Heavy"/>
                <a:sym typeface="Lato Heavy"/>
              </a:rPr>
              <a:t>Data: Positive and Negative Affect</a:t>
            </a:r>
          </a:p>
          <a:p>
            <a:pPr marL="0" lvl="0" indent="0" algn="ctr">
              <a:spcBef>
                <a:spcPts val="1200"/>
              </a:spcBef>
            </a:pP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Heavy"/>
                <a:ea typeface="Lato Heavy"/>
                <a:cs typeface="Lato Heavy"/>
                <a:sym typeface="Lato Heavy"/>
              </a:rPr>
              <a:t>PA – Progressive artificial censoring</a:t>
            </a:r>
          </a:p>
        </p:txBody>
      </p:sp>
      <p:pic>
        <p:nvPicPr>
          <p:cNvPr id="39" name="Picture 38" descr="A graph of different sizes and shapes&#10;&#10;AI-generated content may be incorrect.">
            <a:extLst>
              <a:ext uri="{FF2B5EF4-FFF2-40B4-BE49-F238E27FC236}">
                <a16:creationId xmlns:a16="http://schemas.microsoft.com/office/drawing/2014/main" id="{99AFB92D-2332-B7B8-26D8-E32BCDCC8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00" y="1790700"/>
            <a:ext cx="11201400" cy="74676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BDAEFCAE-37FF-4227-B44E-95655FEE0E15}"/>
              </a:ext>
            </a:extLst>
          </p:cNvPr>
          <p:cNvSpPr/>
          <p:nvPr/>
        </p:nvSpPr>
        <p:spPr>
          <a:xfrm>
            <a:off x="7239000" y="1790699"/>
            <a:ext cx="2667000" cy="3809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A3683D0-3B60-0E9D-6863-C49C79DB0B5F}"/>
              </a:ext>
            </a:extLst>
          </p:cNvPr>
          <p:cNvSpPr/>
          <p:nvPr/>
        </p:nvSpPr>
        <p:spPr>
          <a:xfrm>
            <a:off x="4343300" y="5600700"/>
            <a:ext cx="2895700" cy="36575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AA495C4-C01D-C993-222C-849D0D7AC3C0}"/>
              </a:ext>
            </a:extLst>
          </p:cNvPr>
          <p:cNvSpPr/>
          <p:nvPr/>
        </p:nvSpPr>
        <p:spPr>
          <a:xfrm>
            <a:off x="7194080" y="5600698"/>
            <a:ext cx="3016720" cy="36575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D483DF-CE5E-D8AE-7C45-6FB04D55B1D9}"/>
              </a:ext>
            </a:extLst>
          </p:cNvPr>
          <p:cNvSpPr/>
          <p:nvPr/>
        </p:nvSpPr>
        <p:spPr>
          <a:xfrm>
            <a:off x="9816160" y="1790697"/>
            <a:ext cx="5728540" cy="7467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A8F63AF-852A-174E-590C-911EF75BA917}"/>
              </a:ext>
            </a:extLst>
          </p:cNvPr>
          <p:cNvSpPr/>
          <p:nvPr/>
        </p:nvSpPr>
        <p:spPr>
          <a:xfrm>
            <a:off x="7239000" y="5600694"/>
            <a:ext cx="2667000" cy="36575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7DD003-7ED1-8E30-20E4-371940DCE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9CB574D3-EA67-3991-7E98-1ED0058E723F}"/>
              </a:ext>
            </a:extLst>
          </p:cNvPr>
          <p:cNvSpPr txBox="1"/>
          <p:nvPr/>
        </p:nvSpPr>
        <p:spPr>
          <a:xfrm>
            <a:off x="1501163" y="-116987"/>
            <a:ext cx="15285671" cy="1259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Lato Heavy" panose="020B0604020202020204" charset="0"/>
                <a:ea typeface="Lato Heavy" panose="020B0604020202020204" charset="0"/>
                <a:cs typeface="Lato Heavy" panose="020B0604020202020204" charset="0"/>
                <a:sym typeface="Lato Heavy"/>
              </a:rPr>
              <a:t>Slope Parameter Recovery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81A6DAC0-7826-9C29-A839-24F4656D29F6}"/>
              </a:ext>
            </a:extLst>
          </p:cNvPr>
          <p:cNvGrpSpPr/>
          <p:nvPr/>
        </p:nvGrpSpPr>
        <p:grpSpPr>
          <a:xfrm rot="2745838">
            <a:off x="-2714273" y="7547153"/>
            <a:ext cx="6082686" cy="4562302"/>
            <a:chOff x="0" y="0"/>
            <a:chExt cx="909159" cy="7112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F820052-010F-499F-763D-4637ADD35D81}"/>
                </a:ext>
              </a:extLst>
            </p:cNvPr>
            <p:cNvSpPr/>
            <p:nvPr/>
          </p:nvSpPr>
          <p:spPr>
            <a:xfrm>
              <a:off x="0" y="0"/>
              <a:ext cx="909159" cy="711200"/>
            </a:xfrm>
            <a:custGeom>
              <a:avLst/>
              <a:gdLst/>
              <a:ahLst/>
              <a:cxnLst/>
              <a:rect l="l" t="t" r="r" b="b"/>
              <a:pathLst>
                <a:path w="909159" h="711200">
                  <a:moveTo>
                    <a:pt x="454580" y="711200"/>
                  </a:moveTo>
                  <a:lnTo>
                    <a:pt x="909159" y="0"/>
                  </a:lnTo>
                  <a:lnTo>
                    <a:pt x="0" y="0"/>
                  </a:lnTo>
                  <a:lnTo>
                    <a:pt x="454580" y="711200"/>
                  </a:lnTo>
                  <a:close/>
                </a:path>
              </a:pathLst>
            </a:custGeom>
            <a:solidFill>
              <a:srgbClr val="2D314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59CD6C7-A7A4-A3FC-6EF4-1FF90CD14846}"/>
                </a:ext>
              </a:extLst>
            </p:cNvPr>
            <p:cNvSpPr txBox="1"/>
            <p:nvPr/>
          </p:nvSpPr>
          <p:spPr>
            <a:xfrm>
              <a:off x="142056" y="22225"/>
              <a:ext cx="625047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Rectangle 1">
            <a:extLst>
              <a:ext uri="{FF2B5EF4-FFF2-40B4-BE49-F238E27FC236}">
                <a16:creationId xmlns:a16="http://schemas.microsoft.com/office/drawing/2014/main" id="{8BD74831-391F-9D95-08B3-CCC740F5E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FEED7-58F8-4342-3647-AF6739704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5" t="1" b="75364"/>
          <a:stretch>
            <a:fillRect/>
          </a:stretch>
        </p:blipFill>
        <p:spPr>
          <a:xfrm>
            <a:off x="4073615" y="3543300"/>
            <a:ext cx="9915605" cy="6324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B57248-C193-4576-2401-F1D294B891BD}"/>
              </a:ext>
            </a:extLst>
          </p:cNvPr>
          <p:cNvSpPr txBox="1"/>
          <p:nvPr/>
        </p:nvSpPr>
        <p:spPr>
          <a:xfrm>
            <a:off x="6745417" y="4406486"/>
            <a:ext cx="2286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srgbClr val="FC01C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Tobit</a:t>
            </a:r>
            <a:r>
              <a:rPr lang="it-IT" sz="2000" b="1" dirty="0">
                <a:solidFill>
                  <a:srgbClr val="FC01C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model</a:t>
            </a:r>
            <a:endParaRPr lang="en-US" sz="2000" b="1" dirty="0">
              <a:solidFill>
                <a:srgbClr val="FC01C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2E2180-4968-0126-1B31-06A3AF86AF0F}"/>
              </a:ext>
            </a:extLst>
          </p:cNvPr>
          <p:cNvSpPr txBox="1"/>
          <p:nvPr/>
        </p:nvSpPr>
        <p:spPr>
          <a:xfrm>
            <a:off x="5678619" y="5796015"/>
            <a:ext cx="2286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5DC4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Standard model</a:t>
            </a:r>
            <a:endParaRPr lang="en-US" sz="2000" b="1" dirty="0">
              <a:solidFill>
                <a:srgbClr val="05DC4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50F2BE-72BE-2C03-4B4D-926F31E40139}"/>
              </a:ext>
            </a:extLst>
          </p:cNvPr>
          <p:cNvSpPr/>
          <p:nvPr/>
        </p:nvSpPr>
        <p:spPr>
          <a:xfrm>
            <a:off x="5257800" y="35433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D9D2C-07F6-69FE-D70C-F273CC8ED2DA}"/>
              </a:ext>
            </a:extLst>
          </p:cNvPr>
          <p:cNvSpPr txBox="1"/>
          <p:nvPr/>
        </p:nvSpPr>
        <p:spPr>
          <a:xfrm>
            <a:off x="2895599" y="2124240"/>
            <a:ext cx="1249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Lato Heavy" panose="020B0604020202020204" charset="0"/>
                <a:ea typeface="Lato Heavy" panose="020B0604020202020204" charset="0"/>
                <a:cs typeface="Lato Heavy" panose="020B0604020202020204" charset="0"/>
              </a:rPr>
              <a:t>PA (</a:t>
            </a:r>
            <a:r>
              <a:rPr lang="it-IT" sz="2800" dirty="0" err="1">
                <a:latin typeface="Lato Heavy" panose="020B0604020202020204" charset="0"/>
                <a:ea typeface="Lato Heavy" panose="020B0604020202020204" charset="0"/>
                <a:cs typeface="Lato Heavy" panose="020B0604020202020204" charset="0"/>
              </a:rPr>
              <a:t>censored</a:t>
            </a:r>
            <a:r>
              <a:rPr lang="it-IT" sz="2800" dirty="0">
                <a:latin typeface="Lato Heavy" panose="020B0604020202020204" charset="0"/>
                <a:ea typeface="Lato Heavy" panose="020B0604020202020204" charset="0"/>
                <a:cs typeface="Lato Heavy" panose="020B0604020202020204" charset="0"/>
              </a:rPr>
              <a:t>) </a:t>
            </a:r>
            <a:r>
              <a:rPr lang="it-IT" sz="2800" dirty="0" err="1">
                <a:latin typeface="Lato Heavy" panose="020B0604020202020204" charset="0"/>
                <a:ea typeface="Lato Heavy" panose="020B0604020202020204" charset="0"/>
                <a:cs typeface="Lato Heavy" panose="020B0604020202020204" charset="0"/>
              </a:rPr>
              <a:t>predicted</a:t>
            </a:r>
            <a:r>
              <a:rPr lang="it-IT" sz="2800" dirty="0">
                <a:latin typeface="Lato Heavy" panose="020B0604020202020204" charset="0"/>
                <a:ea typeface="Lato Heavy" panose="020B0604020202020204" charset="0"/>
                <a:cs typeface="Lato Heavy" panose="020B0604020202020204" charset="0"/>
              </a:rPr>
              <a:t> by event </a:t>
            </a:r>
            <a:r>
              <a:rPr lang="it-IT" sz="2800" dirty="0" err="1">
                <a:latin typeface="Lato Heavy" panose="020B0604020202020204" charset="0"/>
                <a:ea typeface="Lato Heavy" panose="020B0604020202020204" charset="0"/>
                <a:cs typeface="Lato Heavy" panose="020B0604020202020204" charset="0"/>
              </a:rPr>
              <a:t>pleasantness</a:t>
            </a:r>
            <a:r>
              <a:rPr lang="it-IT" sz="2800" dirty="0">
                <a:latin typeface="Lato Heavy" panose="020B0604020202020204" charset="0"/>
                <a:ea typeface="Lato Heavy" panose="020B0604020202020204" charset="0"/>
                <a:cs typeface="Lato Heavy" panose="020B0604020202020204" charset="0"/>
              </a:rPr>
              <a:t> </a:t>
            </a:r>
          </a:p>
          <a:p>
            <a:pPr algn="ctr"/>
            <a:r>
              <a:rPr lang="it-IT" sz="2800" dirty="0">
                <a:latin typeface="Lato Heavy" panose="020B0604020202020204" charset="0"/>
                <a:ea typeface="Lato Heavy" panose="020B0604020202020204" charset="0"/>
                <a:cs typeface="Lato Heavy" panose="020B0604020202020204" charset="0"/>
              </a:rPr>
              <a:t>for </a:t>
            </a:r>
            <a:r>
              <a:rPr lang="en-US" sz="2800" dirty="0">
                <a:latin typeface="Lato Heavy" panose="020B0604020202020204" charset="0"/>
                <a:ea typeface="Lato Heavy" panose="020B0604020202020204" charset="0"/>
                <a:cs typeface="Lato Heavy" panose="020B0604020202020204" charset="0"/>
                <a:sym typeface="Lato Heavy"/>
              </a:rPr>
              <a:t>participants with depressive symptoms</a:t>
            </a:r>
            <a:endParaRPr lang="en-US" sz="2800" dirty="0">
              <a:latin typeface="Lato Heavy" panose="020B0604020202020204" charset="0"/>
              <a:ea typeface="Lato Heavy" panose="020B0604020202020204" charset="0"/>
              <a:cs typeface="Lato Heav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5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A3473C-7776-8018-1DE0-183279D73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AC22C7A1-15BA-48AD-BE2E-187BD591BE8B}"/>
              </a:ext>
            </a:extLst>
          </p:cNvPr>
          <p:cNvSpPr txBox="1"/>
          <p:nvPr/>
        </p:nvSpPr>
        <p:spPr>
          <a:xfrm>
            <a:off x="1501162" y="-312038"/>
            <a:ext cx="15285671" cy="1259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Lato Heavy" panose="020B0604020202020204" charset="0"/>
                <a:ea typeface="Lato Heavy" panose="020B0604020202020204" charset="0"/>
                <a:cs typeface="Lato Heavy" panose="020B0604020202020204" charset="0"/>
                <a:sym typeface="Lato Heavy"/>
              </a:rPr>
              <a:t>Slopes for Negative Affect 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2F1ED366-43E8-69D5-69A7-3AE87952BB52}"/>
              </a:ext>
            </a:extLst>
          </p:cNvPr>
          <p:cNvGrpSpPr/>
          <p:nvPr/>
        </p:nvGrpSpPr>
        <p:grpSpPr>
          <a:xfrm rot="2745838">
            <a:off x="-2714273" y="7547153"/>
            <a:ext cx="6082686" cy="4562302"/>
            <a:chOff x="0" y="0"/>
            <a:chExt cx="909159" cy="7112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329B55A-6118-CB98-0A5E-E0FF3471021A}"/>
                </a:ext>
              </a:extLst>
            </p:cNvPr>
            <p:cNvSpPr/>
            <p:nvPr/>
          </p:nvSpPr>
          <p:spPr>
            <a:xfrm>
              <a:off x="0" y="0"/>
              <a:ext cx="909159" cy="711200"/>
            </a:xfrm>
            <a:custGeom>
              <a:avLst/>
              <a:gdLst/>
              <a:ahLst/>
              <a:cxnLst/>
              <a:rect l="l" t="t" r="r" b="b"/>
              <a:pathLst>
                <a:path w="909159" h="711200">
                  <a:moveTo>
                    <a:pt x="454580" y="711200"/>
                  </a:moveTo>
                  <a:lnTo>
                    <a:pt x="909159" y="0"/>
                  </a:lnTo>
                  <a:lnTo>
                    <a:pt x="0" y="0"/>
                  </a:lnTo>
                  <a:lnTo>
                    <a:pt x="454580" y="711200"/>
                  </a:lnTo>
                  <a:close/>
                </a:path>
              </a:pathLst>
            </a:custGeom>
            <a:solidFill>
              <a:srgbClr val="2D314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27DBB20-7958-EE95-A7B7-E19060E46857}"/>
                </a:ext>
              </a:extLst>
            </p:cNvPr>
            <p:cNvSpPr txBox="1"/>
            <p:nvPr/>
          </p:nvSpPr>
          <p:spPr>
            <a:xfrm>
              <a:off x="142056" y="22225"/>
              <a:ext cx="625047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Rectangle 1">
            <a:extLst>
              <a:ext uri="{FF2B5EF4-FFF2-40B4-BE49-F238E27FC236}">
                <a16:creationId xmlns:a16="http://schemas.microsoft.com/office/drawing/2014/main" id="{D61FAF67-0BF2-6025-2DD2-DA4413AE8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7963C63-F4DC-E860-3F30-59D5AD06E4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267455"/>
              </p:ext>
            </p:extLst>
          </p:nvPr>
        </p:nvGraphicFramePr>
        <p:xfrm>
          <a:off x="4152898" y="2476500"/>
          <a:ext cx="9982200" cy="633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768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4A9B9BF175264195433DC29D888F6E" ma:contentTypeVersion="10" ma:contentTypeDescription="Een nieuw document maken." ma:contentTypeScope="" ma:versionID="0e0d2db415083832643965272a8f6a72">
  <xsd:schema xmlns:xsd="http://www.w3.org/2001/XMLSchema" xmlns:xs="http://www.w3.org/2001/XMLSchema" xmlns:p="http://schemas.microsoft.com/office/2006/metadata/properties" xmlns:ns2="6526f311-2dc7-4bf3-8b34-14cbf033560c" targetNamespace="http://schemas.microsoft.com/office/2006/metadata/properties" ma:root="true" ma:fieldsID="77666b0d32ff5f9a8562bc0fbd842a11" ns2:_="">
    <xsd:import namespace="6526f311-2dc7-4bf3-8b34-14cbf03356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6f311-2dc7-4bf3-8b34-14cbf03356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d5e0f8d3-5d55-42d7-8108-7e842a0d74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26f311-2dc7-4bf3-8b34-14cbf03356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78445C-6E39-4E13-9EB9-C2A41439E7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E18F11-FE92-43CD-9A3F-D7F33F34F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26f311-2dc7-4bf3-8b34-14cbf03356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DEE3A7-4C35-4953-8417-4CE382695381}">
  <ds:schemaRefs>
    <ds:schemaRef ds:uri="http://purl.org/dc/terms/"/>
    <ds:schemaRef ds:uri="6526f311-2dc7-4bf3-8b34-14cbf033560c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249</Words>
  <Application>Microsoft Office PowerPoint</Application>
  <PresentationFormat>Custom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Lato Heavy</vt:lpstr>
      <vt:lpstr>Calibri</vt:lpstr>
      <vt:lpstr>Arial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ESM_PitchTemplate2</dc:title>
  <dc:creator>Petra Olsthoorn</dc:creator>
  <cp:lastModifiedBy>Petra Olsthoorn</cp:lastModifiedBy>
  <cp:revision>28</cp:revision>
  <dcterms:created xsi:type="dcterms:W3CDTF">2006-08-16T00:00:00Z</dcterms:created>
  <dcterms:modified xsi:type="dcterms:W3CDTF">2025-10-10T10:00:17Z</dcterms:modified>
  <dc:identifier>DAGqhfGlZPs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72ba27-cab8-4042-a351-a31f6e4eacdc_Enabled">
    <vt:lpwstr>true</vt:lpwstr>
  </property>
  <property fmtid="{D5CDD505-2E9C-101B-9397-08002B2CF9AE}" pid="3" name="MSIP_Label_8772ba27-cab8-4042-a351-a31f6e4eacdc_SetDate">
    <vt:lpwstr>2025-06-16T13:24:03Z</vt:lpwstr>
  </property>
  <property fmtid="{D5CDD505-2E9C-101B-9397-08002B2CF9AE}" pid="4" name="MSIP_Label_8772ba27-cab8-4042-a351-a31f6e4eacdc_Method">
    <vt:lpwstr>Standard</vt:lpwstr>
  </property>
  <property fmtid="{D5CDD505-2E9C-101B-9397-08002B2CF9AE}" pid="5" name="MSIP_Label_8772ba27-cab8-4042-a351-a31f6e4eacdc_Name">
    <vt:lpwstr>Internal</vt:lpwstr>
  </property>
  <property fmtid="{D5CDD505-2E9C-101B-9397-08002B2CF9AE}" pid="6" name="MSIP_Label_8772ba27-cab8-4042-a351-a31f6e4eacdc_SiteId">
    <vt:lpwstr>715902d6-f63e-4b8d-929b-4bb170bad492</vt:lpwstr>
  </property>
  <property fmtid="{D5CDD505-2E9C-101B-9397-08002B2CF9AE}" pid="7" name="MSIP_Label_8772ba27-cab8-4042-a351-a31f6e4eacdc_ActionId">
    <vt:lpwstr>c35ef006-acb4-4c5f-a2a9-17f484ee188c</vt:lpwstr>
  </property>
  <property fmtid="{D5CDD505-2E9C-101B-9397-08002B2CF9AE}" pid="8" name="MSIP_Label_8772ba27-cab8-4042-a351-a31f6e4eacdc_ContentBits">
    <vt:lpwstr>0</vt:lpwstr>
  </property>
  <property fmtid="{D5CDD505-2E9C-101B-9397-08002B2CF9AE}" pid="9" name="ContentTypeId">
    <vt:lpwstr>0x010100C04A9B9BF175264195433DC29D888F6E</vt:lpwstr>
  </property>
  <property fmtid="{D5CDD505-2E9C-101B-9397-08002B2CF9AE}" pid="10" name="MediaServiceImageTags">
    <vt:lpwstr/>
  </property>
</Properties>
</file>