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1" r:id="rId10"/>
    <p:sldId id="260" r:id="rId11"/>
  </p:sldIdLst>
  <p:sldSz cx="18288000" cy="10287000"/>
  <p:notesSz cx="6858000" cy="9144000"/>
  <p:embeddedFontLst>
    <p:embeddedFont>
      <p:font typeface="Lato Bold" panose="020F0502020204030203" charset="0"/>
      <p:regular r:id="rId12"/>
      <p:bold r:id="rId13"/>
    </p:embeddedFont>
    <p:embeddedFont>
      <p:font typeface="Lato Heavy" panose="020B0604020202020204" charset="0"/>
      <p:regular r:id="rId14"/>
      <p:bold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Bold" panose="02000000000000000000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B0A8D-6657-429D-AEED-C8AC0C46893A}" v="72" dt="2025-10-03T09:42:21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52" d="100"/>
          <a:sy n="52" d="100"/>
        </p:scale>
        <p:origin x="13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tmp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mailto:j.t.Kraiss@Utwente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6557" y="7532654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599" y="0"/>
                </a:lnTo>
                <a:lnTo>
                  <a:pt x="4762599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Hackathon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814742" y="4108441"/>
            <a:ext cx="15544472" cy="2070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Development of an open repository of ecological</a:t>
            </a:r>
            <a:br>
              <a:rPr lang="en-US" sz="48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</a:br>
            <a:r>
              <a:rPr lang="en-US" sz="48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momentary interventions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2928" y="9640992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52928" y="6613250"/>
            <a:ext cx="13029872" cy="2016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Jannis Kraiss, Thomas Vaessen and Glenn Kiekens</a:t>
            </a:r>
          </a:p>
          <a:p>
            <a:pPr algn="l">
              <a:lnSpc>
                <a:spcPts val="4045"/>
              </a:lnSpc>
            </a:pPr>
            <a:endParaRPr lang="en-US" sz="2889" spc="144" dirty="0">
              <a:solidFill>
                <a:srgbClr val="EA5C47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Members: Chau Tran, Nicole Gunther, Ji-Young Min, Joanne Beames,</a:t>
            </a:r>
          </a:p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Yagmur Amanvermez, Mirthe Luijsmans and Hanneke Scholten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6663" y="7224159"/>
            <a:ext cx="9249073" cy="1543050"/>
            <a:chOff x="0" y="0"/>
            <a:chExt cx="243597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23206" y="7811938"/>
            <a:ext cx="6735986" cy="382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Iterative Refinement EMI Repository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798682" y="3427896"/>
            <a:ext cx="9249073" cy="1543050"/>
            <a:chOff x="0" y="0"/>
            <a:chExt cx="243597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24241" y="5270306"/>
            <a:ext cx="9249073" cy="1543050"/>
            <a:chOff x="0" y="0"/>
            <a:chExt cx="243597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66408">
            <a:off x="-4987615" y="-4293755"/>
            <a:ext cx="12032630" cy="10528551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906700" y="8459787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510444" y="1613150"/>
            <a:ext cx="9249073" cy="1543050"/>
            <a:chOff x="0" y="0"/>
            <a:chExt cx="243597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457451" y="1331683"/>
            <a:ext cx="2105984" cy="2105984"/>
          </a:xfrm>
          <a:custGeom>
            <a:avLst/>
            <a:gdLst/>
            <a:ahLst/>
            <a:cxnLst/>
            <a:rect l="l" t="t" r="r" b="b"/>
            <a:pathLst>
              <a:path w="2105984" h="2105984">
                <a:moveTo>
                  <a:pt x="0" y="0"/>
                </a:moveTo>
                <a:lnTo>
                  <a:pt x="2105985" y="0"/>
                </a:lnTo>
                <a:lnTo>
                  <a:pt x="2105985" y="2105985"/>
                </a:lnTo>
                <a:lnTo>
                  <a:pt x="0" y="2105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514902" y="2915641"/>
            <a:ext cx="2567559" cy="2567559"/>
          </a:xfrm>
          <a:custGeom>
            <a:avLst/>
            <a:gdLst/>
            <a:ahLst/>
            <a:cxnLst/>
            <a:rect l="l" t="t" r="r" b="b"/>
            <a:pathLst>
              <a:path w="2567559" h="2567559">
                <a:moveTo>
                  <a:pt x="0" y="0"/>
                </a:moveTo>
                <a:lnTo>
                  <a:pt x="2567559" y="0"/>
                </a:lnTo>
                <a:lnTo>
                  <a:pt x="2567559" y="2567559"/>
                </a:lnTo>
                <a:lnTo>
                  <a:pt x="0" y="2567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625759" y="4771848"/>
            <a:ext cx="2539965" cy="2539965"/>
          </a:xfrm>
          <a:custGeom>
            <a:avLst/>
            <a:gdLst/>
            <a:ahLst/>
            <a:cxnLst/>
            <a:rect l="l" t="t" r="r" b="b"/>
            <a:pathLst>
              <a:path w="2539965" h="2539965">
                <a:moveTo>
                  <a:pt x="0" y="0"/>
                </a:moveTo>
                <a:lnTo>
                  <a:pt x="2539966" y="0"/>
                </a:lnTo>
                <a:lnTo>
                  <a:pt x="2539966" y="2539966"/>
                </a:lnTo>
                <a:lnTo>
                  <a:pt x="0" y="25399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28700" y="6957608"/>
            <a:ext cx="2126911" cy="2126911"/>
          </a:xfrm>
          <a:custGeom>
            <a:avLst/>
            <a:gdLst/>
            <a:ahLst/>
            <a:cxnLst/>
            <a:rect l="l" t="t" r="r" b="b"/>
            <a:pathLst>
              <a:path w="2126911" h="2126911">
                <a:moveTo>
                  <a:pt x="0" y="0"/>
                </a:moveTo>
                <a:lnTo>
                  <a:pt x="2126911" y="0"/>
                </a:lnTo>
                <a:lnTo>
                  <a:pt x="2126911" y="2126910"/>
                </a:lnTo>
                <a:lnTo>
                  <a:pt x="0" y="2126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165724" y="5886959"/>
            <a:ext cx="4048295" cy="382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Try out EMI Repository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57477" y="4145173"/>
            <a:ext cx="6252539" cy="382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Design structure for EMI Repository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87487" y="2043070"/>
            <a:ext cx="6986007" cy="793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Explore feasibility and potential of Open EMI Repository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50664" y="665659"/>
            <a:ext cx="4350189" cy="120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2"/>
              </a:lnSpc>
              <a:spcBef>
                <a:spcPct val="0"/>
              </a:spcBef>
            </a:pPr>
            <a:r>
              <a:rPr lang="en-US" sz="7146" b="1" spc="7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Goals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2949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124868" y="3588539"/>
            <a:ext cx="36000" cy="5419142"/>
            <a:chOff x="0" y="0"/>
            <a:chExt cx="25417" cy="12213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17" cy="1221339"/>
            </a:xfrm>
            <a:custGeom>
              <a:avLst/>
              <a:gdLst/>
              <a:ahLst/>
              <a:cxnLst/>
              <a:rect l="l" t="t" r="r" b="b"/>
              <a:pathLst>
                <a:path w="25417" h="1221339">
                  <a:moveTo>
                    <a:pt x="0" y="0"/>
                  </a:moveTo>
                  <a:lnTo>
                    <a:pt x="25417" y="0"/>
                  </a:lnTo>
                  <a:lnTo>
                    <a:pt x="25417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2D3142"/>
            </a:solidFill>
            <a:ln w="180975" cap="sq">
              <a:solidFill>
                <a:srgbClr val="2D314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5417" cy="1249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528002" y="-833026"/>
            <a:ext cx="19048322" cy="3086100"/>
            <a:chOff x="0" y="0"/>
            <a:chExt cx="5016842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39217" y="5143500"/>
            <a:ext cx="3193369" cy="49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4000" b="1" spc="268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Brainstorm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39339" y="285432"/>
            <a:ext cx="10713642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7888" b="1" spc="773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What did we do?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384715" y="-413585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A0005418-6AF3-CD24-CC62-FEDE56864C9A}"/>
              </a:ext>
            </a:extLst>
          </p:cNvPr>
          <p:cNvGrpSpPr/>
          <p:nvPr/>
        </p:nvGrpSpPr>
        <p:grpSpPr>
          <a:xfrm>
            <a:off x="12024754" y="3578513"/>
            <a:ext cx="36000" cy="5419142"/>
            <a:chOff x="0" y="0"/>
            <a:chExt cx="25417" cy="1221339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DBD00CC8-DFF6-4D43-6345-A679828363A2}"/>
                </a:ext>
              </a:extLst>
            </p:cNvPr>
            <p:cNvSpPr/>
            <p:nvPr/>
          </p:nvSpPr>
          <p:spPr>
            <a:xfrm>
              <a:off x="0" y="0"/>
              <a:ext cx="25417" cy="1221339"/>
            </a:xfrm>
            <a:custGeom>
              <a:avLst/>
              <a:gdLst/>
              <a:ahLst/>
              <a:cxnLst/>
              <a:rect l="l" t="t" r="r" b="b"/>
              <a:pathLst>
                <a:path w="25417" h="1221339">
                  <a:moveTo>
                    <a:pt x="0" y="0"/>
                  </a:moveTo>
                  <a:lnTo>
                    <a:pt x="25417" y="0"/>
                  </a:lnTo>
                  <a:lnTo>
                    <a:pt x="25417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2D3142"/>
            </a:solidFill>
            <a:ln w="180975" cap="sq">
              <a:solidFill>
                <a:srgbClr val="2D314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5A930EDA-677C-E4CA-B05A-9D3FC2B6EF2A}"/>
                </a:ext>
              </a:extLst>
            </p:cNvPr>
            <p:cNvSpPr txBox="1"/>
            <p:nvPr/>
          </p:nvSpPr>
          <p:spPr>
            <a:xfrm>
              <a:off x="0" y="-28575"/>
              <a:ext cx="25417" cy="1249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13">
            <a:extLst>
              <a:ext uri="{FF2B5EF4-FFF2-40B4-BE49-F238E27FC236}">
                <a16:creationId xmlns:a16="http://schemas.microsoft.com/office/drawing/2014/main" id="{4AD2E643-5DEF-DA6C-8ACB-4CCC087E2852}"/>
              </a:ext>
            </a:extLst>
          </p:cNvPr>
          <p:cNvSpPr txBox="1"/>
          <p:nvPr/>
        </p:nvSpPr>
        <p:spPr>
          <a:xfrm>
            <a:off x="7468794" y="5176684"/>
            <a:ext cx="3193369" cy="49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4000" b="1" spc="268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Refine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07C4E944-9900-70BE-7588-0495C59EF1CB}"/>
              </a:ext>
            </a:extLst>
          </p:cNvPr>
          <p:cNvSpPr txBox="1"/>
          <p:nvPr/>
        </p:nvSpPr>
        <p:spPr>
          <a:xfrm>
            <a:off x="13628855" y="5176684"/>
            <a:ext cx="3193369" cy="49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4000" b="1" spc="268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Consolidate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66303">
            <a:off x="-5682687" y="-1705749"/>
            <a:ext cx="12032630" cy="10528551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3628" y="120055"/>
            <a:ext cx="4350189" cy="120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2"/>
              </a:lnSpc>
              <a:spcBef>
                <a:spcPct val="0"/>
              </a:spcBef>
            </a:pPr>
            <a:r>
              <a:rPr lang="en-US" sz="7146" b="1" spc="700" dirty="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Output</a:t>
            </a:r>
          </a:p>
        </p:txBody>
      </p:sp>
      <p:sp>
        <p:nvSpPr>
          <p:cNvPr id="22" name="Freeform 22"/>
          <p:cNvSpPr/>
          <p:nvPr/>
        </p:nvSpPr>
        <p:spPr>
          <a:xfrm>
            <a:off x="-1856573" y="7955080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4" name="Afbeelding 23" descr="Afbeelding met schermopname, tekst, lijn, Lettertype&#10;&#10;Door AI gegenereerde inhoud is mogelijk onjuist.">
            <a:extLst>
              <a:ext uri="{FF2B5EF4-FFF2-40B4-BE49-F238E27FC236}">
                <a16:creationId xmlns:a16="http://schemas.microsoft.com/office/drawing/2014/main" id="{3EF7ED61-1A02-6676-8A24-D723129C9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399095"/>
            <a:ext cx="24635018" cy="61457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1ED1F-4437-D956-90E8-D243980C4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DEB05C-5B1F-7811-FC6E-1B0068A5B5D2}"/>
              </a:ext>
            </a:extLst>
          </p:cNvPr>
          <p:cNvGrpSpPr/>
          <p:nvPr/>
        </p:nvGrpSpPr>
        <p:grpSpPr>
          <a:xfrm rot="966303">
            <a:off x="-5682687" y="-1705749"/>
            <a:ext cx="12032630" cy="10528551"/>
            <a:chOff x="0" y="0"/>
            <a:chExt cx="812800" cy="71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6B61786-EE41-124C-1318-DC2466E02C3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F03F7DE-F3E5-AD5F-5DBA-C14F4B729C11}"/>
                </a:ext>
              </a:extLst>
            </p:cNvPr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C1946DF1-2AA0-3FB4-2C3E-5881134F489A}"/>
              </a:ext>
            </a:extLst>
          </p:cNvPr>
          <p:cNvSpPr txBox="1"/>
          <p:nvPr/>
        </p:nvSpPr>
        <p:spPr>
          <a:xfrm>
            <a:off x="333628" y="120055"/>
            <a:ext cx="4350189" cy="114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2"/>
              </a:lnSpc>
              <a:spcBef>
                <a:spcPct val="0"/>
              </a:spcBef>
            </a:pPr>
            <a:r>
              <a:rPr lang="en-US" sz="7146" b="1" spc="700" dirty="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Vote!</a:t>
            </a: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C8E978E8-E1E5-22E9-C02B-5A0B178A127E}"/>
              </a:ext>
            </a:extLst>
          </p:cNvPr>
          <p:cNvSpPr/>
          <p:nvPr/>
        </p:nvSpPr>
        <p:spPr>
          <a:xfrm>
            <a:off x="-1856573" y="7955080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D53AFD-F711-7F32-C3D7-D49424FE6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18669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D7E10AD3-6411-2640-F806-976C9146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89" y="1974300"/>
            <a:ext cx="576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1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A16CD-3567-67CC-F514-3A5C13E5C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61A8484-280F-22C0-AE91-D4A1156B4C7F}"/>
              </a:ext>
            </a:extLst>
          </p:cNvPr>
          <p:cNvGrpSpPr/>
          <p:nvPr/>
        </p:nvGrpSpPr>
        <p:grpSpPr>
          <a:xfrm rot="966303">
            <a:off x="-5682687" y="-3220116"/>
            <a:ext cx="12032630" cy="10528551"/>
            <a:chOff x="0" y="0"/>
            <a:chExt cx="812800" cy="71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F136687-C2C2-C60F-DCD4-09C9115D1C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E92047F-A0A0-E106-F535-A8A291F80B1A}"/>
                </a:ext>
              </a:extLst>
            </p:cNvPr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D02773C-95C9-A219-E522-338794D92436}"/>
              </a:ext>
            </a:extLst>
          </p:cNvPr>
          <p:cNvGrpSpPr/>
          <p:nvPr/>
        </p:nvGrpSpPr>
        <p:grpSpPr>
          <a:xfrm>
            <a:off x="7323041" y="271326"/>
            <a:ext cx="9443535" cy="2063596"/>
            <a:chOff x="240007" y="-68091"/>
            <a:chExt cx="8983942" cy="196316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17C9C76-2EEB-3DF4-1182-18ADCA65BD7B}"/>
                </a:ext>
              </a:extLst>
            </p:cNvPr>
            <p:cNvSpPr/>
            <p:nvPr/>
          </p:nvSpPr>
          <p:spPr>
            <a:xfrm>
              <a:off x="240007" y="-68091"/>
              <a:ext cx="8983942" cy="1963166"/>
            </a:xfrm>
            <a:custGeom>
              <a:avLst/>
              <a:gdLst/>
              <a:ahLst/>
              <a:cxnLst/>
              <a:rect l="l" t="t" r="r" b="b"/>
              <a:pathLst>
                <a:path w="8983942" h="1963166">
                  <a:moveTo>
                    <a:pt x="7826253" y="0"/>
                  </a:moveTo>
                  <a:lnTo>
                    <a:pt x="0" y="0"/>
                  </a:lnTo>
                  <a:lnTo>
                    <a:pt x="1014238" y="837565"/>
                  </a:lnTo>
                  <a:cubicBezTo>
                    <a:pt x="1062052" y="877062"/>
                    <a:pt x="1086651" y="929386"/>
                    <a:pt x="1086651" y="981583"/>
                  </a:cubicBezTo>
                  <a:cubicBezTo>
                    <a:pt x="1086651" y="1033780"/>
                    <a:pt x="1062821" y="1085596"/>
                    <a:pt x="1014238" y="1125601"/>
                  </a:cubicBezTo>
                  <a:lnTo>
                    <a:pt x="769" y="1963166"/>
                  </a:lnTo>
                  <a:lnTo>
                    <a:pt x="7825639" y="1963166"/>
                  </a:lnTo>
                  <a:lnTo>
                    <a:pt x="8983942" y="981583"/>
                  </a:lnTo>
                  <a:lnTo>
                    <a:pt x="7826253" y="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E529F06-7DFA-EE39-DCAD-08CF915F34AA}"/>
              </a:ext>
            </a:extLst>
          </p:cNvPr>
          <p:cNvGrpSpPr/>
          <p:nvPr/>
        </p:nvGrpSpPr>
        <p:grpSpPr>
          <a:xfrm>
            <a:off x="7048633" y="2783590"/>
            <a:ext cx="9476524" cy="2014690"/>
            <a:chOff x="0" y="0"/>
            <a:chExt cx="9015325" cy="191664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F748FBD-2FEB-9B02-CFCB-4857E6D75742}"/>
                </a:ext>
              </a:extLst>
            </p:cNvPr>
            <p:cNvSpPr/>
            <p:nvPr/>
          </p:nvSpPr>
          <p:spPr>
            <a:xfrm>
              <a:off x="0" y="0"/>
              <a:ext cx="9072785" cy="1963166"/>
            </a:xfrm>
            <a:custGeom>
              <a:avLst/>
              <a:gdLst/>
              <a:ahLst/>
              <a:cxnLst/>
              <a:rect l="l" t="t" r="r" b="b"/>
              <a:pathLst>
                <a:path w="9072785" h="1963166">
                  <a:moveTo>
                    <a:pt x="1181866" y="1963166"/>
                  </a:moveTo>
                  <a:lnTo>
                    <a:pt x="9072785" y="1963166"/>
                  </a:lnTo>
                  <a:lnTo>
                    <a:pt x="8061210" y="1125601"/>
                  </a:lnTo>
                  <a:cubicBezTo>
                    <a:pt x="8012942" y="1086104"/>
                    <a:pt x="7988109" y="1033780"/>
                    <a:pt x="7988109" y="981583"/>
                  </a:cubicBezTo>
                  <a:cubicBezTo>
                    <a:pt x="7988109" y="929386"/>
                    <a:pt x="8012320" y="877570"/>
                    <a:pt x="8061210" y="837565"/>
                  </a:cubicBezTo>
                  <a:lnTo>
                    <a:pt x="9072276" y="0"/>
                  </a:lnTo>
                  <a:lnTo>
                    <a:pt x="1181866" y="0"/>
                  </a:lnTo>
                  <a:lnTo>
                    <a:pt x="0" y="980948"/>
                  </a:lnTo>
                  <a:lnTo>
                    <a:pt x="1181866" y="1963039"/>
                  </a:ln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1C5CFDF-0CDE-A240-9450-A937CBBA07D4}"/>
              </a:ext>
            </a:extLst>
          </p:cNvPr>
          <p:cNvGrpSpPr/>
          <p:nvPr/>
        </p:nvGrpSpPr>
        <p:grpSpPr>
          <a:xfrm>
            <a:off x="7141445" y="5274530"/>
            <a:ext cx="9383712" cy="2014690"/>
            <a:chOff x="0" y="0"/>
            <a:chExt cx="8927030" cy="191664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3B95E49-B081-470E-22D7-18AB668F35A3}"/>
                </a:ext>
              </a:extLst>
            </p:cNvPr>
            <p:cNvSpPr/>
            <p:nvPr/>
          </p:nvSpPr>
          <p:spPr>
            <a:xfrm>
              <a:off x="0" y="0"/>
              <a:ext cx="8983942" cy="1963166"/>
            </a:xfrm>
            <a:custGeom>
              <a:avLst/>
              <a:gdLst/>
              <a:ahLst/>
              <a:cxnLst/>
              <a:rect l="l" t="t" r="r" b="b"/>
              <a:pathLst>
                <a:path w="8983942" h="1963166">
                  <a:moveTo>
                    <a:pt x="7826253" y="0"/>
                  </a:moveTo>
                  <a:lnTo>
                    <a:pt x="0" y="0"/>
                  </a:lnTo>
                  <a:lnTo>
                    <a:pt x="1014238" y="837565"/>
                  </a:lnTo>
                  <a:cubicBezTo>
                    <a:pt x="1062052" y="877062"/>
                    <a:pt x="1086651" y="929386"/>
                    <a:pt x="1086651" y="981583"/>
                  </a:cubicBezTo>
                  <a:cubicBezTo>
                    <a:pt x="1086651" y="1033780"/>
                    <a:pt x="1062821" y="1085596"/>
                    <a:pt x="1014238" y="1125601"/>
                  </a:cubicBezTo>
                  <a:lnTo>
                    <a:pt x="769" y="1963166"/>
                  </a:lnTo>
                  <a:lnTo>
                    <a:pt x="7825639" y="1963166"/>
                  </a:lnTo>
                  <a:lnTo>
                    <a:pt x="8983942" y="981583"/>
                  </a:lnTo>
                  <a:lnTo>
                    <a:pt x="7826253" y="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4288A3B-6ADF-44DC-7833-AAF3F08BFA46}"/>
              </a:ext>
            </a:extLst>
          </p:cNvPr>
          <p:cNvGrpSpPr/>
          <p:nvPr/>
        </p:nvGrpSpPr>
        <p:grpSpPr>
          <a:xfrm>
            <a:off x="7141445" y="7763415"/>
            <a:ext cx="9383712" cy="2014690"/>
            <a:chOff x="0" y="0"/>
            <a:chExt cx="8927030" cy="191664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06422A5-ADC7-188D-F9B3-1518700CBBE4}"/>
                </a:ext>
              </a:extLst>
            </p:cNvPr>
            <p:cNvSpPr/>
            <p:nvPr/>
          </p:nvSpPr>
          <p:spPr>
            <a:xfrm>
              <a:off x="0" y="0"/>
              <a:ext cx="8984491" cy="1963166"/>
            </a:xfrm>
            <a:custGeom>
              <a:avLst/>
              <a:gdLst/>
              <a:ahLst/>
              <a:cxnLst/>
              <a:rect l="l" t="t" r="r" b="b"/>
              <a:pathLst>
                <a:path w="8984491" h="1963166">
                  <a:moveTo>
                    <a:pt x="1170291" y="1963166"/>
                  </a:moveTo>
                  <a:lnTo>
                    <a:pt x="8984491" y="1963166"/>
                  </a:lnTo>
                  <a:lnTo>
                    <a:pt x="7982260" y="1125601"/>
                  </a:lnTo>
                  <a:cubicBezTo>
                    <a:pt x="7934465" y="1086104"/>
                    <a:pt x="7909875" y="1033780"/>
                    <a:pt x="7909875" y="981583"/>
                  </a:cubicBezTo>
                  <a:cubicBezTo>
                    <a:pt x="7909875" y="929386"/>
                    <a:pt x="7933849" y="877570"/>
                    <a:pt x="7982260" y="837565"/>
                  </a:cubicBezTo>
                  <a:lnTo>
                    <a:pt x="8983983" y="0"/>
                  </a:lnTo>
                  <a:lnTo>
                    <a:pt x="1170291" y="0"/>
                  </a:lnTo>
                  <a:lnTo>
                    <a:pt x="0" y="980948"/>
                  </a:lnTo>
                  <a:lnTo>
                    <a:pt x="1170291" y="1963039"/>
                  </a:ln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B6D69FA6-AD93-C318-CBD8-2A0BC4C8DBD6}"/>
              </a:ext>
            </a:extLst>
          </p:cNvPr>
          <p:cNvSpPr txBox="1"/>
          <p:nvPr/>
        </p:nvSpPr>
        <p:spPr>
          <a:xfrm>
            <a:off x="333628" y="453735"/>
            <a:ext cx="4350189" cy="241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2"/>
              </a:lnSpc>
              <a:spcBef>
                <a:spcPct val="0"/>
              </a:spcBef>
            </a:pPr>
            <a:r>
              <a:rPr lang="en-US" sz="7146" b="1" spc="700" dirty="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Next steps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DA0C404-3E89-90E0-258C-23200F535995}"/>
              </a:ext>
            </a:extLst>
          </p:cNvPr>
          <p:cNvSpPr txBox="1"/>
          <p:nvPr/>
        </p:nvSpPr>
        <p:spPr>
          <a:xfrm>
            <a:off x="5858151" y="773200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3EB397"/>
                </a:solidFill>
                <a:latin typeface="Lato Bold"/>
                <a:ea typeface="Lato Bold"/>
                <a:cs typeface="Lato Bold"/>
                <a:sym typeface="Lato Bold"/>
              </a:rPr>
              <a:t>01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3F4AB0CE-CEC5-D112-9983-DE7A81DA4B30}"/>
              </a:ext>
            </a:extLst>
          </p:cNvPr>
          <p:cNvSpPr txBox="1"/>
          <p:nvPr/>
        </p:nvSpPr>
        <p:spPr>
          <a:xfrm>
            <a:off x="16525157" y="3262097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EA5C47"/>
                </a:solidFill>
                <a:latin typeface="Lato Bold"/>
                <a:ea typeface="Lato Bold"/>
                <a:cs typeface="Lato Bold"/>
                <a:sym typeface="Lato Bold"/>
              </a:rPr>
              <a:t>02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5A887F9A-BC4A-1A2A-2511-FDB583519A8A}"/>
              </a:ext>
            </a:extLst>
          </p:cNvPr>
          <p:cNvSpPr txBox="1"/>
          <p:nvPr/>
        </p:nvSpPr>
        <p:spPr>
          <a:xfrm>
            <a:off x="5858151" y="5741255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3EB397"/>
                </a:solidFill>
                <a:latin typeface="Lato Bold"/>
                <a:ea typeface="Lato Bold"/>
                <a:cs typeface="Lato Bold"/>
                <a:sym typeface="Lato Bold"/>
              </a:rPr>
              <a:t>03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A5C1ED7D-6063-2365-5749-29978426D8FB}"/>
              </a:ext>
            </a:extLst>
          </p:cNvPr>
          <p:cNvSpPr txBox="1"/>
          <p:nvPr/>
        </p:nvSpPr>
        <p:spPr>
          <a:xfrm>
            <a:off x="16525157" y="8232195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EA5C47"/>
                </a:solidFill>
                <a:latin typeface="Lato Bold"/>
                <a:ea typeface="Lato Bold"/>
                <a:cs typeface="Lato Bold"/>
                <a:sym typeface="Lato Bold"/>
              </a:rPr>
              <a:t>04</a:t>
            </a: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775DC64C-71F9-6C75-ACB6-27559F044C27}"/>
              </a:ext>
            </a:extLst>
          </p:cNvPr>
          <p:cNvSpPr/>
          <p:nvPr/>
        </p:nvSpPr>
        <p:spPr>
          <a:xfrm>
            <a:off x="-1856573" y="7955080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0AA5B97F-7148-1249-9C85-16AD8CDDABB3}"/>
              </a:ext>
            </a:extLst>
          </p:cNvPr>
          <p:cNvSpPr txBox="1"/>
          <p:nvPr/>
        </p:nvSpPr>
        <p:spPr>
          <a:xfrm>
            <a:off x="10439400" y="995300"/>
            <a:ext cx="6986007" cy="382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Create code book</a:t>
            </a: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CCE1F13D-64EF-1287-6C28-3DD39B51DC86}"/>
              </a:ext>
            </a:extLst>
          </p:cNvPr>
          <p:cNvSpPr txBox="1"/>
          <p:nvPr/>
        </p:nvSpPr>
        <p:spPr>
          <a:xfrm>
            <a:off x="8527147" y="3396421"/>
            <a:ext cx="6986007" cy="793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Finalize the eligibility criteria, systematic search, and data extraction</a:t>
            </a: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499FB8EF-A937-BF59-763F-AE9C6285CC8C}"/>
              </a:ext>
            </a:extLst>
          </p:cNvPr>
          <p:cNvSpPr txBox="1"/>
          <p:nvPr/>
        </p:nvSpPr>
        <p:spPr>
          <a:xfrm>
            <a:off x="8487368" y="6113869"/>
            <a:ext cx="6986007" cy="382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Funding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F0C29752-6EEC-05E6-DDE1-2B3821C28EB3}"/>
              </a:ext>
            </a:extLst>
          </p:cNvPr>
          <p:cNvSpPr txBox="1"/>
          <p:nvPr/>
        </p:nvSpPr>
        <p:spPr>
          <a:xfrm>
            <a:off x="8514933" y="8603782"/>
            <a:ext cx="6986007" cy="793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Shiny app/user-friendly tool and dissemination </a:t>
            </a:r>
          </a:p>
        </p:txBody>
      </p:sp>
    </p:spTree>
    <p:extLst>
      <p:ext uri="{BB962C8B-B14F-4D97-AF65-F5344CB8AC3E}">
        <p14:creationId xmlns:p14="http://schemas.microsoft.com/office/powerpoint/2010/main" val="39740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9936" y="7509275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Hackathon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2928" y="9617612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84883" y="7424704"/>
            <a:ext cx="10756200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11906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THANK YOU</a:t>
            </a:r>
          </a:p>
          <a:p>
            <a:pPr algn="l">
              <a:lnSpc>
                <a:spcPts val="11429"/>
              </a:lnSpc>
            </a:pPr>
            <a:endParaRPr lang="en-US" sz="11906" b="1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  <a:p>
            <a:pPr algn="l">
              <a:lnSpc>
                <a:spcPts val="11429"/>
              </a:lnSpc>
            </a:pPr>
            <a:endParaRPr lang="en-US" sz="11906" b="1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5D1A25-A83A-06D6-88C3-939EE1641536}"/>
              </a:ext>
            </a:extLst>
          </p:cNvPr>
          <p:cNvSpPr txBox="1"/>
          <p:nvPr/>
        </p:nvSpPr>
        <p:spPr>
          <a:xfrm>
            <a:off x="1896527" y="282830"/>
            <a:ext cx="10756200" cy="877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11906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Do you want to join? </a:t>
            </a:r>
          </a:p>
          <a:p>
            <a:pPr algn="l">
              <a:lnSpc>
                <a:spcPts val="11429"/>
              </a:lnSpc>
            </a:pPr>
            <a:endParaRPr lang="en-US" sz="11906" b="1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  <a:p>
            <a:pPr algn="l">
              <a:lnSpc>
                <a:spcPts val="11429"/>
              </a:lnSpc>
            </a:pPr>
            <a:endParaRPr lang="en-US" sz="11906" b="1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  <a:p>
            <a:pPr algn="l">
              <a:lnSpc>
                <a:spcPts val="11429"/>
              </a:lnSpc>
            </a:pPr>
            <a:endParaRPr lang="en-US" sz="11906" b="1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  <a:p>
            <a:pPr algn="l">
              <a:lnSpc>
                <a:spcPts val="11429"/>
              </a:lnSpc>
            </a:pPr>
            <a:endParaRPr lang="en-US" sz="11906" b="1" dirty="0">
              <a:solidFill>
                <a:srgbClr val="2D3142"/>
              </a:solidFill>
              <a:latin typeface="Lato Heavy"/>
              <a:ea typeface="Lato Heavy"/>
              <a:cs typeface="Lato Heavy"/>
              <a:sym typeface="Lato Heavy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02DA3D5-100D-126E-0C62-C4197663DA98}"/>
              </a:ext>
            </a:extLst>
          </p:cNvPr>
          <p:cNvSpPr txBox="1"/>
          <p:nvPr/>
        </p:nvSpPr>
        <p:spPr>
          <a:xfrm>
            <a:off x="1896527" y="4505132"/>
            <a:ext cx="13029872" cy="47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j.t.Kraiss@Utwente.nl</a:t>
            </a: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A9B9BF175264195433DC29D888F6E" ma:contentTypeVersion="10" ma:contentTypeDescription="Een nieuw document maken." ma:contentTypeScope="" ma:versionID="0e0d2db415083832643965272a8f6a72">
  <xsd:schema xmlns:xsd="http://www.w3.org/2001/XMLSchema" xmlns:xs="http://www.w3.org/2001/XMLSchema" xmlns:p="http://schemas.microsoft.com/office/2006/metadata/properties" xmlns:ns2="6526f311-2dc7-4bf3-8b34-14cbf033560c" targetNamespace="http://schemas.microsoft.com/office/2006/metadata/properties" ma:root="true" ma:fieldsID="77666b0d32ff5f9a8562bc0fbd842a11" ns2:_="">
    <xsd:import namespace="6526f311-2dc7-4bf3-8b34-14cbf03356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f311-2dc7-4bf3-8b34-14cbf0335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5e0f8d3-5d55-42d7-8108-7e842a0d7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26f311-2dc7-4bf3-8b34-14cbf033560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34BF85-D542-4C6A-AD39-0037C1700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26f311-2dc7-4bf3-8b34-14cbf0335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CA9407-7042-4C83-884E-33977AF7ACB4}">
  <ds:schemaRefs>
    <ds:schemaRef ds:uri="http://schemas.microsoft.com/office/2006/metadata/properties"/>
    <ds:schemaRef ds:uri="http://schemas.microsoft.com/office/infopath/2007/PartnerControls"/>
    <ds:schemaRef ds:uri="6526f311-2dc7-4bf3-8b34-14cbf033560c"/>
  </ds:schemaRefs>
</ds:datastoreItem>
</file>

<file path=customXml/itemProps3.xml><?xml version="1.0" encoding="utf-8"?>
<ds:datastoreItem xmlns:ds="http://schemas.openxmlformats.org/officeDocument/2006/customXml" ds:itemID="{4C4E2721-EC5F-429E-AA3A-0806294105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Aangepast</PresentationFormat>
  <Paragraphs>35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Roboto Bold</vt:lpstr>
      <vt:lpstr>Lato Bold</vt:lpstr>
      <vt:lpstr>Roboto</vt:lpstr>
      <vt:lpstr>Calibri</vt:lpstr>
      <vt:lpstr>Lato Heavy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ESM_Hackathon</dc:title>
  <dc:creator>Glenn Kiekens</dc:creator>
  <cp:lastModifiedBy>Glenn Kiekens</cp:lastModifiedBy>
  <cp:revision>3</cp:revision>
  <dcterms:created xsi:type="dcterms:W3CDTF">2006-08-16T00:00:00Z</dcterms:created>
  <dcterms:modified xsi:type="dcterms:W3CDTF">2025-10-03T09:42:22Z</dcterms:modified>
  <dc:identifier>DAGqhMKGRjo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2025-06-16T12:44:21Z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5ccb398a-cfbc-4328-8fde-3d08314b9e30</vt:lpwstr>
  </property>
  <property fmtid="{D5CDD505-2E9C-101B-9397-08002B2CF9AE}" pid="8" name="MSIP_Label_8772ba27-cab8-4042-a351-a31f6e4eacdc_ContentBits">
    <vt:lpwstr>0</vt:lpwstr>
  </property>
  <property fmtid="{D5CDD505-2E9C-101B-9397-08002B2CF9AE}" pid="9" name="ContentTypeId">
    <vt:lpwstr>0x010100C04A9B9BF175264195433DC29D888F6E</vt:lpwstr>
  </property>
  <property fmtid="{D5CDD505-2E9C-101B-9397-08002B2CF9AE}" pid="10" name="MSIP_Label_b29f4804-9ab0-4527-a877-f7a87100f5fc_Enabled">
    <vt:lpwstr>true</vt:lpwstr>
  </property>
  <property fmtid="{D5CDD505-2E9C-101B-9397-08002B2CF9AE}" pid="11" name="MSIP_Label_b29f4804-9ab0-4527-a877-f7a87100f5fc_SetDate">
    <vt:lpwstr>2025-10-03T08:15:54Z</vt:lpwstr>
  </property>
  <property fmtid="{D5CDD505-2E9C-101B-9397-08002B2CF9AE}" pid="12" name="MSIP_Label_b29f4804-9ab0-4527-a877-f7a87100f5fc_Method">
    <vt:lpwstr>Standard</vt:lpwstr>
  </property>
  <property fmtid="{D5CDD505-2E9C-101B-9397-08002B2CF9AE}" pid="13" name="MSIP_Label_b29f4804-9ab0-4527-a877-f7a87100f5fc_Name">
    <vt:lpwstr>General</vt:lpwstr>
  </property>
  <property fmtid="{D5CDD505-2E9C-101B-9397-08002B2CF9AE}" pid="14" name="MSIP_Label_b29f4804-9ab0-4527-a877-f7a87100f5fc_SiteId">
    <vt:lpwstr>7a5561df-6599-4898-8a20-cce41db3b44f</vt:lpwstr>
  </property>
  <property fmtid="{D5CDD505-2E9C-101B-9397-08002B2CF9AE}" pid="15" name="MSIP_Label_b29f4804-9ab0-4527-a877-f7a87100f5fc_ActionId">
    <vt:lpwstr>e817a644-12d5-4924-afa5-ffa946c679dc</vt:lpwstr>
  </property>
  <property fmtid="{D5CDD505-2E9C-101B-9397-08002B2CF9AE}" pid="16" name="MSIP_Label_b29f4804-9ab0-4527-a877-f7a87100f5fc_ContentBits">
    <vt:lpwstr>0</vt:lpwstr>
  </property>
  <property fmtid="{D5CDD505-2E9C-101B-9397-08002B2CF9AE}" pid="17" name="MSIP_Label_b29f4804-9ab0-4527-a877-f7a87100f5fc_Tag">
    <vt:lpwstr>10, 3, 0, 1</vt:lpwstr>
  </property>
</Properties>
</file>