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Lato Black" panose="020F0502020204030204" pitchFamily="34" charset="0"/>
      <p:bold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O7nQuCM23ffN4z7PcK5FtPJKU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88d7ae389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88d7ae389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6449932" y="8057654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 extrusionOk="0">
                <a:moveTo>
                  <a:pt x="0" y="0"/>
                </a:moveTo>
                <a:lnTo>
                  <a:pt x="4762599" y="0"/>
                </a:lnTo>
                <a:lnTo>
                  <a:pt x="4762599" y="2606441"/>
                </a:lnTo>
                <a:lnTo>
                  <a:pt x="0" y="26064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-1543050" y="-666714"/>
            <a:ext cx="3086120" cy="11408469"/>
            <a:chOff x="0" y="-28575"/>
            <a:chExt cx="812800" cy="3004680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" name="Google Shape;88;p1"/>
          <p:cNvGrpSpPr/>
          <p:nvPr/>
        </p:nvGrpSpPr>
        <p:grpSpPr>
          <a:xfrm>
            <a:off x="1227773" y="4043904"/>
            <a:ext cx="110236" cy="2938714"/>
            <a:chOff x="0" y="-28575"/>
            <a:chExt cx="26312" cy="701430"/>
          </a:xfrm>
        </p:grpSpPr>
        <p:sp>
          <p:nvSpPr>
            <p:cNvPr id="89" name="Google Shape;89;p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 extrusionOk="0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" name="Google Shape;91;p1"/>
          <p:cNvGrpSpPr/>
          <p:nvPr/>
        </p:nvGrpSpPr>
        <p:grpSpPr>
          <a:xfrm>
            <a:off x="2189549" y="1395480"/>
            <a:ext cx="4764901" cy="978089"/>
            <a:chOff x="-1" y="-97492"/>
            <a:chExt cx="1137316" cy="233456"/>
          </a:xfrm>
        </p:grpSpPr>
        <p:sp>
          <p:nvSpPr>
            <p:cNvPr id="92" name="Google Shape;92;p1"/>
            <p:cNvSpPr/>
            <p:nvPr/>
          </p:nvSpPr>
          <p:spPr>
            <a:xfrm>
              <a:off x="-1" y="-97492"/>
              <a:ext cx="1137316" cy="233456"/>
            </a:xfrm>
            <a:custGeom>
              <a:avLst/>
              <a:gdLst/>
              <a:ahLst/>
              <a:cxnLst/>
              <a:rect l="l" t="t" r="r" b="b"/>
              <a:pathLst>
                <a:path w="825638" h="135928" extrusionOk="0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44709" y="-38066"/>
              <a:ext cx="1047900" cy="11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50" tIns="56050" rIns="56050" bIns="5605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Paper in a Day 2025</a:t>
              </a:r>
              <a:endParaRPr sz="2000"/>
            </a:p>
          </p:txBody>
        </p:sp>
      </p:grpSp>
      <p:sp>
        <p:nvSpPr>
          <p:cNvPr id="94" name="Google Shape;94;p1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 extrusionOk="0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 extrusionOk="0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786325" y="3126713"/>
            <a:ext cx="16535100" cy="18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Explaining ESM to kids - </a:t>
            </a:r>
            <a:endParaRPr sz="6200">
              <a:solidFill>
                <a:srgbClr val="2D3142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5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2D3142"/>
                </a:solidFill>
                <a:latin typeface="Lato"/>
                <a:ea typeface="Lato"/>
                <a:cs typeface="Lato"/>
                <a:sym typeface="Lato"/>
              </a:rPr>
              <a:t>A Frontiers for Young Minds paper</a:t>
            </a:r>
            <a:endParaRPr sz="5800"/>
          </a:p>
        </p:txBody>
      </p:sp>
      <p:sp>
        <p:nvSpPr>
          <p:cNvPr id="97" name="Google Shape;97;p1"/>
          <p:cNvSpPr txBox="1"/>
          <p:nvPr/>
        </p:nvSpPr>
        <p:spPr>
          <a:xfrm>
            <a:off x="1786325" y="6015400"/>
            <a:ext cx="93516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89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Ruth Van der Hallen &amp; Minita Franzen</a:t>
            </a:r>
            <a:endParaRPr sz="2100"/>
          </a:p>
        </p:txBody>
      </p:sp>
      <p:sp>
        <p:nvSpPr>
          <p:cNvPr id="98" name="Google Shape;98;p1"/>
          <p:cNvSpPr txBox="1"/>
          <p:nvPr/>
        </p:nvSpPr>
        <p:spPr>
          <a:xfrm>
            <a:off x="1786327" y="9881079"/>
            <a:ext cx="3086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9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  <a:endParaRPr sz="400">
              <a:solidFill>
                <a:srgbClr val="EA5C47"/>
              </a:solidFill>
            </a:endParaRPr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51700" y="5337938"/>
            <a:ext cx="1899776" cy="19072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/>
          <p:nvPr/>
        </p:nvSpPr>
        <p:spPr>
          <a:xfrm>
            <a:off x="1899850" y="8025875"/>
            <a:ext cx="134952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9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Janne Bosma (OU), Chiara Carlier (KUL), Ildikó Csizmazia (EUR), Alexandru-Constantin Hanches (VU), Lieke Hartenberg- de Vries (OU), </a:t>
            </a:r>
            <a:endParaRPr sz="3289">
              <a:solidFill>
                <a:srgbClr val="EA5C4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89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&amp; Lisa Peeters (KUL)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88d7ae3895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4053450" cy="966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88d7ae3895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8650" y="69602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 rot="10800000">
            <a:off x="-130937" y="7375070"/>
            <a:ext cx="12344400" cy="658368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8885" b="-3888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-528002" y="-941522"/>
            <a:ext cx="19048322" cy="3194596"/>
            <a:chOff x="0" y="-28575"/>
            <a:chExt cx="5016842" cy="841375"/>
          </a:xfrm>
        </p:grpSpPr>
        <p:sp>
          <p:nvSpPr>
            <p:cNvPr id="113" name="Google Shape;113;p3"/>
            <p:cNvSpPr/>
            <p:nvPr/>
          </p:nvSpPr>
          <p:spPr>
            <a:xfrm>
              <a:off x="0" y="0"/>
              <a:ext cx="5016842" cy="812800"/>
            </a:xfrm>
            <a:custGeom>
              <a:avLst/>
              <a:gdLst/>
              <a:ahLst/>
              <a:cxnLst/>
              <a:rect l="l" t="t" r="r" b="b"/>
              <a:pathLst>
                <a:path w="5016842" h="812800" extrusionOk="0">
                  <a:moveTo>
                    <a:pt x="0" y="0"/>
                  </a:moveTo>
                  <a:lnTo>
                    <a:pt x="5016842" y="0"/>
                  </a:lnTo>
                  <a:lnTo>
                    <a:pt x="501684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3EB3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0" y="-28575"/>
              <a:ext cx="5016842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" name="Google Shape;115;p3"/>
          <p:cNvSpPr/>
          <p:nvPr/>
        </p:nvSpPr>
        <p:spPr>
          <a:xfrm>
            <a:off x="16384715" y="-413585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 extrusionOk="0">
                <a:moveTo>
                  <a:pt x="0" y="0"/>
                </a:moveTo>
                <a:lnTo>
                  <a:pt x="3806570" y="0"/>
                </a:lnTo>
                <a:lnTo>
                  <a:pt x="3806570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3639339" y="285432"/>
            <a:ext cx="10713642" cy="134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87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What did we do?</a:t>
            </a:r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6023261" y="5601196"/>
            <a:ext cx="36001" cy="5545868"/>
            <a:chOff x="0" y="-28575"/>
            <a:chExt cx="25417" cy="1249914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 extrusionOk="0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 cmpd="sng">
              <a:solidFill>
                <a:srgbClr val="2D314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3"/>
          <p:cNvSpPr txBox="1"/>
          <p:nvPr/>
        </p:nvSpPr>
        <p:spPr>
          <a:xfrm>
            <a:off x="7461252" y="5721495"/>
            <a:ext cx="31935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6" b="1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ADD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561367" y="5721495"/>
            <a:ext cx="31935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6" b="1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ADD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675565" y="6366231"/>
            <a:ext cx="4965000" cy="16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49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Lorem ipsum dolor sit amet, consectetur adipiscing elit. Duis vulputate nulla at ante rhoncus, vel efficitur felis condimentum. Proin odio odio.</a:t>
            </a:r>
            <a:endParaRPr/>
          </a:p>
        </p:txBody>
      </p:sp>
      <p:grpSp>
        <p:nvGrpSpPr>
          <p:cNvPr id="123" name="Google Shape;123;p3"/>
          <p:cNvGrpSpPr/>
          <p:nvPr/>
        </p:nvGrpSpPr>
        <p:grpSpPr>
          <a:xfrm>
            <a:off x="11924470" y="5601196"/>
            <a:ext cx="36001" cy="5545868"/>
            <a:chOff x="0" y="-28575"/>
            <a:chExt cx="25417" cy="1249914"/>
          </a:xfrm>
        </p:grpSpPr>
        <p:sp>
          <p:nvSpPr>
            <p:cNvPr id="124" name="Google Shape;124;p3"/>
            <p:cNvSpPr/>
            <p:nvPr/>
          </p:nvSpPr>
          <p:spPr>
            <a:xfrm>
              <a:off x="0" y="0"/>
              <a:ext cx="25417" cy="1221339"/>
            </a:xfrm>
            <a:custGeom>
              <a:avLst/>
              <a:gdLst/>
              <a:ahLst/>
              <a:cxnLst/>
              <a:rect l="l" t="t" r="r" b="b"/>
              <a:pathLst>
                <a:path w="25417" h="1221339" extrusionOk="0">
                  <a:moveTo>
                    <a:pt x="0" y="0"/>
                  </a:moveTo>
                  <a:lnTo>
                    <a:pt x="25417" y="0"/>
                  </a:lnTo>
                  <a:lnTo>
                    <a:pt x="25417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2D3142"/>
            </a:solidFill>
            <a:ln w="180975" cap="sq" cmpd="sng">
              <a:solidFill>
                <a:srgbClr val="2D314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0" y="-28575"/>
              <a:ext cx="25417" cy="1249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8366" y="4348875"/>
            <a:ext cx="10150301" cy="74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"/>
          <p:cNvSpPr txBox="1"/>
          <p:nvPr/>
        </p:nvSpPr>
        <p:spPr>
          <a:xfrm>
            <a:off x="1016488" y="2691300"/>
            <a:ext cx="15708600" cy="14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00" b="1">
                <a:solidFill>
                  <a:srgbClr val="38761D"/>
                </a:solidFill>
              </a:rPr>
              <a:t>Beep! Science in Your Pocket: Why Do Scientists Use the Experience Sampling Method to Understand People’s Daily Life?</a:t>
            </a: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664900" y="2536500"/>
            <a:ext cx="16411800" cy="521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When someone asks, </a:t>
            </a:r>
            <a:r>
              <a:rPr lang="en-US" sz="3500" i="1">
                <a:solidFill>
                  <a:schemeClr val="dk1"/>
                </a:solidFill>
              </a:rPr>
              <a:t>“How was your day?”</a:t>
            </a:r>
            <a:r>
              <a:rPr lang="en-US" sz="3500">
                <a:solidFill>
                  <a:schemeClr val="dk1"/>
                </a:solidFill>
              </a:rPr>
              <a:t> or </a:t>
            </a:r>
            <a:r>
              <a:rPr lang="en-US" sz="3500" i="1">
                <a:solidFill>
                  <a:schemeClr val="dk1"/>
                </a:solidFill>
              </a:rPr>
              <a:t>“How have you been feeling lately?”</a:t>
            </a:r>
            <a:r>
              <a:rPr lang="en-US" sz="3500">
                <a:solidFill>
                  <a:schemeClr val="dk1"/>
                </a:solidFill>
              </a:rPr>
              <a:t> you can only give one answer. Maybe you say </a:t>
            </a:r>
            <a:r>
              <a:rPr lang="en-US" sz="3500" i="1">
                <a:solidFill>
                  <a:schemeClr val="dk1"/>
                </a:solidFill>
              </a:rPr>
              <a:t>“Great,”</a:t>
            </a:r>
            <a:r>
              <a:rPr lang="en-US" sz="3500">
                <a:solidFill>
                  <a:schemeClr val="dk1"/>
                </a:solidFill>
              </a:rPr>
              <a:t> or </a:t>
            </a:r>
            <a:r>
              <a:rPr lang="en-US" sz="3500" i="1">
                <a:solidFill>
                  <a:schemeClr val="dk1"/>
                </a:solidFill>
              </a:rPr>
              <a:t>“Not too bad,”</a:t>
            </a:r>
            <a:r>
              <a:rPr lang="en-US" sz="3500">
                <a:solidFill>
                  <a:schemeClr val="dk1"/>
                </a:solidFill>
              </a:rPr>
              <a:t> or </a:t>
            </a:r>
            <a:r>
              <a:rPr lang="en-US" sz="3500" i="1">
                <a:solidFill>
                  <a:schemeClr val="dk1"/>
                </a:solidFill>
              </a:rPr>
              <a:t>“A bit sad.”</a:t>
            </a:r>
            <a:r>
              <a:rPr lang="en-US" sz="3500">
                <a:solidFill>
                  <a:schemeClr val="dk1"/>
                </a:solidFill>
              </a:rPr>
              <a:t> But does that one answer capture everything that has happened in your day?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Scientists use the </a:t>
            </a:r>
            <a:r>
              <a:rPr lang="en-US" sz="3500" b="1">
                <a:solidFill>
                  <a:schemeClr val="dk1"/>
                </a:solidFill>
              </a:rPr>
              <a:t>Experience Sampling Method (ESM)</a:t>
            </a:r>
            <a:r>
              <a:rPr lang="en-US" sz="3500">
                <a:solidFill>
                  <a:schemeClr val="dk1"/>
                </a:solidFill>
              </a:rPr>
              <a:t> to capture those missing pieces. Instead of asking once, ESM checks in many times a day, right in the moment. In this article, we explain what ESM is, how and why scientists use it, and how you could design an ESM study yourself.</a:t>
            </a:r>
            <a:endParaRPr sz="3800"/>
          </a:p>
        </p:txBody>
      </p:sp>
      <p:sp>
        <p:nvSpPr>
          <p:cNvPr id="129" name="Google Shape;129;p3"/>
          <p:cNvSpPr txBox="1"/>
          <p:nvPr/>
        </p:nvSpPr>
        <p:spPr>
          <a:xfrm>
            <a:off x="2887600" y="4798725"/>
            <a:ext cx="13837500" cy="475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One of the biggest advantages of ESM research is called </a:t>
            </a:r>
            <a:r>
              <a:rPr lang="en-US" sz="4400" b="1">
                <a:solidFill>
                  <a:schemeClr val="dk1"/>
                </a:solidFill>
              </a:rPr>
              <a:t>ecological validity.</a:t>
            </a:r>
            <a:r>
              <a:rPr lang="en-US" sz="4400">
                <a:solidFill>
                  <a:schemeClr val="dk1"/>
                </a:solidFill>
              </a:rPr>
              <a:t> Seeing a lion in a zoo tells you something about lions, but watching them in their natural environment during a safari shows how they really live. ESM is like a safari: it studies people in their natural daily life. </a:t>
            </a:r>
            <a:endParaRPr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4"/>
          <p:cNvGrpSpPr/>
          <p:nvPr/>
        </p:nvGrpSpPr>
        <p:grpSpPr>
          <a:xfrm>
            <a:off x="1641813" y="7241817"/>
            <a:ext cx="9249134" cy="1651557"/>
            <a:chOff x="0" y="-28575"/>
            <a:chExt cx="2435970" cy="434975"/>
          </a:xfrm>
        </p:grpSpPr>
        <p:sp>
          <p:nvSpPr>
            <p:cNvPr id="135" name="Google Shape;135;p4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 extrusionOk="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4"/>
          <p:cNvSpPr txBox="1"/>
          <p:nvPr/>
        </p:nvSpPr>
        <p:spPr>
          <a:xfrm>
            <a:off x="3026138" y="7554525"/>
            <a:ext cx="57639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1" b="1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PUBLICATION</a:t>
            </a:r>
            <a:endParaRPr sz="2900"/>
          </a:p>
        </p:txBody>
      </p:sp>
      <p:grpSp>
        <p:nvGrpSpPr>
          <p:cNvPr id="138" name="Google Shape;138;p4"/>
          <p:cNvGrpSpPr/>
          <p:nvPr/>
        </p:nvGrpSpPr>
        <p:grpSpPr>
          <a:xfrm>
            <a:off x="5373832" y="3420175"/>
            <a:ext cx="9249134" cy="1651557"/>
            <a:chOff x="0" y="-28575"/>
            <a:chExt cx="2435970" cy="434975"/>
          </a:xfrm>
        </p:grpSpPr>
        <p:sp>
          <p:nvSpPr>
            <p:cNvPr id="139" name="Google Shape;139;p4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 extrusionOk="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4"/>
          <p:cNvGrpSpPr/>
          <p:nvPr/>
        </p:nvGrpSpPr>
        <p:grpSpPr>
          <a:xfrm>
            <a:off x="3399391" y="5262585"/>
            <a:ext cx="9249134" cy="1651557"/>
            <a:chOff x="0" y="-28575"/>
            <a:chExt cx="2435970" cy="434975"/>
          </a:xfrm>
        </p:grpSpPr>
        <p:sp>
          <p:nvSpPr>
            <p:cNvPr id="142" name="Google Shape;142;p4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 extrusionOk="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4"/>
          <p:cNvGrpSpPr/>
          <p:nvPr/>
        </p:nvGrpSpPr>
        <p:grpSpPr>
          <a:xfrm rot="766405">
            <a:off x="-4909114" y="-3721080"/>
            <a:ext cx="12032665" cy="10528582"/>
            <a:chOff x="0" y="0"/>
            <a:chExt cx="812800" cy="711200"/>
          </a:xfrm>
        </p:grpSpPr>
        <p:sp>
          <p:nvSpPr>
            <p:cNvPr id="145" name="Google Shape;145;p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2D314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127000" y="22225"/>
              <a:ext cx="558800" cy="358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15481850" y="8560562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 extrusionOk="0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8" name="Google Shape;148;p4"/>
          <p:cNvGrpSpPr/>
          <p:nvPr/>
        </p:nvGrpSpPr>
        <p:grpSpPr>
          <a:xfrm>
            <a:off x="7085594" y="1605429"/>
            <a:ext cx="9249134" cy="1651557"/>
            <a:chOff x="0" y="-28575"/>
            <a:chExt cx="2435970" cy="434975"/>
          </a:xfrm>
        </p:grpSpPr>
        <p:sp>
          <p:nvSpPr>
            <p:cNvPr id="149" name="Google Shape;149;p4"/>
            <p:cNvSpPr/>
            <p:nvPr/>
          </p:nvSpPr>
          <p:spPr>
            <a:xfrm>
              <a:off x="0" y="0"/>
              <a:ext cx="2435970" cy="406400"/>
            </a:xfrm>
            <a:custGeom>
              <a:avLst/>
              <a:gdLst/>
              <a:ahLst/>
              <a:cxnLst/>
              <a:rect l="l" t="t" r="r" b="b"/>
              <a:pathLst>
                <a:path w="2435970" h="406400" extrusionOk="0">
                  <a:moveTo>
                    <a:pt x="42689" y="0"/>
                  </a:moveTo>
                  <a:lnTo>
                    <a:pt x="2393280" y="0"/>
                  </a:lnTo>
                  <a:cubicBezTo>
                    <a:pt x="2404602" y="0"/>
                    <a:pt x="2415461" y="4498"/>
                    <a:pt x="2423466" y="12503"/>
                  </a:cubicBezTo>
                  <a:cubicBezTo>
                    <a:pt x="2431472" y="20509"/>
                    <a:pt x="2435970" y="31368"/>
                    <a:pt x="2435970" y="42689"/>
                  </a:cubicBezTo>
                  <a:lnTo>
                    <a:pt x="2435970" y="363711"/>
                  </a:lnTo>
                  <a:cubicBezTo>
                    <a:pt x="2435970" y="387287"/>
                    <a:pt x="2416857" y="406400"/>
                    <a:pt x="2393280" y="406400"/>
                  </a:cubicBezTo>
                  <a:lnTo>
                    <a:pt x="42689" y="406400"/>
                  </a:lnTo>
                  <a:cubicBezTo>
                    <a:pt x="19113" y="406400"/>
                    <a:pt x="0" y="387287"/>
                    <a:pt x="0" y="363711"/>
                  </a:cubicBezTo>
                  <a:lnTo>
                    <a:pt x="0" y="42689"/>
                  </a:lnTo>
                  <a:cubicBezTo>
                    <a:pt x="0" y="19113"/>
                    <a:pt x="19113" y="0"/>
                    <a:pt x="42689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0" y="-28575"/>
              <a:ext cx="2435970" cy="43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4"/>
          <p:cNvSpPr/>
          <p:nvPr/>
        </p:nvSpPr>
        <p:spPr>
          <a:xfrm>
            <a:off x="6032601" y="1432458"/>
            <a:ext cx="2105984" cy="2105984"/>
          </a:xfrm>
          <a:custGeom>
            <a:avLst/>
            <a:gdLst/>
            <a:ahLst/>
            <a:cxnLst/>
            <a:rect l="l" t="t" r="r" b="b"/>
            <a:pathLst>
              <a:path w="2105984" h="2105984" extrusionOk="0">
                <a:moveTo>
                  <a:pt x="0" y="0"/>
                </a:moveTo>
                <a:lnTo>
                  <a:pt x="2105985" y="0"/>
                </a:lnTo>
                <a:lnTo>
                  <a:pt x="2105985" y="2105985"/>
                </a:lnTo>
                <a:lnTo>
                  <a:pt x="0" y="2105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4090052" y="3016416"/>
            <a:ext cx="2567559" cy="2567559"/>
          </a:xfrm>
          <a:custGeom>
            <a:avLst/>
            <a:gdLst/>
            <a:ahLst/>
            <a:cxnLst/>
            <a:rect l="l" t="t" r="r" b="b"/>
            <a:pathLst>
              <a:path w="2567559" h="2567559" extrusionOk="0">
                <a:moveTo>
                  <a:pt x="0" y="0"/>
                </a:moveTo>
                <a:lnTo>
                  <a:pt x="2567559" y="0"/>
                </a:lnTo>
                <a:lnTo>
                  <a:pt x="2567559" y="2567559"/>
                </a:lnTo>
                <a:lnTo>
                  <a:pt x="0" y="25675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200909" y="4872623"/>
            <a:ext cx="2539965" cy="2539965"/>
          </a:xfrm>
          <a:custGeom>
            <a:avLst/>
            <a:gdLst/>
            <a:ahLst/>
            <a:cxnLst/>
            <a:rect l="l" t="t" r="r" b="b"/>
            <a:pathLst>
              <a:path w="2539965" h="2539965" extrusionOk="0">
                <a:moveTo>
                  <a:pt x="0" y="0"/>
                </a:moveTo>
                <a:lnTo>
                  <a:pt x="2539966" y="0"/>
                </a:lnTo>
                <a:lnTo>
                  <a:pt x="2539966" y="2539966"/>
                </a:lnTo>
                <a:lnTo>
                  <a:pt x="0" y="25399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603850" y="7058383"/>
            <a:ext cx="2126911" cy="2126911"/>
          </a:xfrm>
          <a:custGeom>
            <a:avLst/>
            <a:gdLst/>
            <a:ahLst/>
            <a:cxnLst/>
            <a:rect l="l" t="t" r="r" b="b"/>
            <a:pathLst>
              <a:path w="2126911" h="2126911" extrusionOk="0">
                <a:moveTo>
                  <a:pt x="0" y="0"/>
                </a:moveTo>
                <a:lnTo>
                  <a:pt x="2126911" y="0"/>
                </a:lnTo>
                <a:lnTo>
                  <a:pt x="2126911" y="2126910"/>
                </a:lnTo>
                <a:lnTo>
                  <a:pt x="0" y="21269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4785375" y="5732701"/>
            <a:ext cx="27327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8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1" b="1" i="0" u="none" strike="noStrike" cap="none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Review</a:t>
            </a:r>
            <a:endParaRPr sz="2900"/>
          </a:p>
        </p:txBody>
      </p:sp>
      <p:sp>
        <p:nvSpPr>
          <p:cNvPr id="156" name="Google Shape;156;p4"/>
          <p:cNvSpPr txBox="1"/>
          <p:nvPr/>
        </p:nvSpPr>
        <p:spPr>
          <a:xfrm>
            <a:off x="3026113" y="8007410"/>
            <a:ext cx="296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57" name="Google Shape;157;p4"/>
          <p:cNvSpPr txBox="1"/>
          <p:nvPr/>
        </p:nvSpPr>
        <p:spPr>
          <a:xfrm>
            <a:off x="6657611" y="3890290"/>
            <a:ext cx="27327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8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1" b="1" i="0" u="none" strike="noStrike" cap="none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Submission</a:t>
            </a:r>
            <a:endParaRPr sz="2900"/>
          </a:p>
        </p:txBody>
      </p:sp>
      <p:sp>
        <p:nvSpPr>
          <p:cNvPr id="158" name="Google Shape;158;p4"/>
          <p:cNvSpPr txBox="1"/>
          <p:nvPr/>
        </p:nvSpPr>
        <p:spPr>
          <a:xfrm>
            <a:off x="8467922" y="1843025"/>
            <a:ext cx="6484500" cy="5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8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41" b="1" i="0" u="none" strike="noStrike" cap="none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Merge &amp; Tweak</a:t>
            </a:r>
            <a:endParaRPr sz="2900"/>
          </a:p>
        </p:txBody>
      </p:sp>
      <p:sp>
        <p:nvSpPr>
          <p:cNvPr id="159" name="Google Shape;159;p4"/>
          <p:cNvSpPr txBox="1"/>
          <p:nvPr/>
        </p:nvSpPr>
        <p:spPr>
          <a:xfrm>
            <a:off x="4785375" y="6163742"/>
            <a:ext cx="6981900" cy="5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43">
                <a:solidFill>
                  <a:srgbClr val="2D3142"/>
                </a:solidFill>
                <a:latin typeface="Roboto"/>
                <a:ea typeface="Roboto"/>
                <a:cs typeface="Roboto"/>
                <a:sym typeface="Roboto"/>
              </a:rPr>
              <a:t>Kids are the reviewers!</a:t>
            </a:r>
            <a:endParaRPr sz="2900"/>
          </a:p>
        </p:txBody>
      </p:sp>
      <p:sp>
        <p:nvSpPr>
          <p:cNvPr id="160" name="Google Shape;160;p4"/>
          <p:cNvSpPr txBox="1"/>
          <p:nvPr/>
        </p:nvSpPr>
        <p:spPr>
          <a:xfrm>
            <a:off x="6657611" y="4225471"/>
            <a:ext cx="7700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61" name="Google Shape;161;p4"/>
          <p:cNvSpPr txBox="1"/>
          <p:nvPr/>
        </p:nvSpPr>
        <p:spPr>
          <a:xfrm>
            <a:off x="8495843" y="2466400"/>
            <a:ext cx="7838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1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/>
          </a:p>
        </p:txBody>
      </p:sp>
      <p:sp>
        <p:nvSpPr>
          <p:cNvPr id="162" name="Google Shape;162;p4"/>
          <p:cNvSpPr txBox="1"/>
          <p:nvPr/>
        </p:nvSpPr>
        <p:spPr>
          <a:xfrm>
            <a:off x="221700" y="554968"/>
            <a:ext cx="4350300" cy="31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46" b="1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Next steps</a:t>
            </a:r>
            <a:endParaRPr sz="2900"/>
          </a:p>
        </p:txBody>
      </p:sp>
      <p:pic>
        <p:nvPicPr>
          <p:cNvPr id="163" name="Google Shape;163;p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45250" y="4872614"/>
            <a:ext cx="9820975" cy="5529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F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14309936" y="7509275"/>
            <a:ext cx="4762600" cy="2606441"/>
          </a:xfrm>
          <a:custGeom>
            <a:avLst/>
            <a:gdLst/>
            <a:ahLst/>
            <a:cxnLst/>
            <a:rect l="l" t="t" r="r" b="b"/>
            <a:pathLst>
              <a:path w="4762600" h="2606441" extrusionOk="0">
                <a:moveTo>
                  <a:pt x="0" y="0"/>
                </a:moveTo>
                <a:lnTo>
                  <a:pt x="4762600" y="0"/>
                </a:lnTo>
                <a:lnTo>
                  <a:pt x="4762600" y="2606440"/>
                </a:lnTo>
                <a:lnTo>
                  <a:pt x="0" y="2606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-1543050" y="-666714"/>
            <a:ext cx="3086100" cy="11408396"/>
            <a:chOff x="0" y="-28575"/>
            <a:chExt cx="812800" cy="3004680"/>
          </a:xfrm>
        </p:grpSpPr>
        <p:sp>
          <p:nvSpPr>
            <p:cNvPr id="170" name="Google Shape;170;p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EB39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0" y="-28575"/>
              <a:ext cx="812800" cy="3004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5"/>
          <p:cNvGrpSpPr/>
          <p:nvPr/>
        </p:nvGrpSpPr>
        <p:grpSpPr>
          <a:xfrm>
            <a:off x="1227773" y="4043904"/>
            <a:ext cx="110236" cy="2938714"/>
            <a:chOff x="0" y="-28575"/>
            <a:chExt cx="26312" cy="701430"/>
          </a:xfrm>
        </p:grpSpPr>
        <p:sp>
          <p:nvSpPr>
            <p:cNvPr id="173" name="Google Shape;173;p5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 extrusionOk="0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"/>
            <p:cNvSpPr txBox="1"/>
            <p:nvPr/>
          </p:nvSpPr>
          <p:spPr>
            <a:xfrm>
              <a:off x="0" y="-28575"/>
              <a:ext cx="26312" cy="701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8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1752928" y="3206708"/>
            <a:ext cx="3459096" cy="569486"/>
            <a:chOff x="0" y="0"/>
            <a:chExt cx="825638" cy="135928"/>
          </a:xfrm>
        </p:grpSpPr>
        <p:sp>
          <p:nvSpPr>
            <p:cNvPr id="176" name="Google Shape;176;p5"/>
            <p:cNvSpPr/>
            <p:nvPr/>
          </p:nvSpPr>
          <p:spPr>
            <a:xfrm>
              <a:off x="0" y="0"/>
              <a:ext cx="825638" cy="135928"/>
            </a:xfrm>
            <a:custGeom>
              <a:avLst/>
              <a:gdLst/>
              <a:ahLst/>
              <a:cxnLst/>
              <a:rect l="l" t="t" r="r" b="b"/>
              <a:pathLst>
                <a:path w="825638" h="135928" extrusionOk="0">
                  <a:moveTo>
                    <a:pt x="40286" y="0"/>
                  </a:moveTo>
                  <a:lnTo>
                    <a:pt x="785351" y="0"/>
                  </a:lnTo>
                  <a:cubicBezTo>
                    <a:pt x="807601" y="0"/>
                    <a:pt x="825638" y="18037"/>
                    <a:pt x="825638" y="40286"/>
                  </a:cubicBezTo>
                  <a:lnTo>
                    <a:pt x="825638" y="95642"/>
                  </a:lnTo>
                  <a:cubicBezTo>
                    <a:pt x="825638" y="117891"/>
                    <a:pt x="807601" y="135928"/>
                    <a:pt x="785351" y="135928"/>
                  </a:cubicBezTo>
                  <a:lnTo>
                    <a:pt x="40286" y="135928"/>
                  </a:lnTo>
                  <a:cubicBezTo>
                    <a:pt x="18037" y="135928"/>
                    <a:pt x="0" y="117891"/>
                    <a:pt x="0" y="95642"/>
                  </a:cubicBezTo>
                  <a:lnTo>
                    <a:pt x="0" y="40286"/>
                  </a:lnTo>
                  <a:cubicBezTo>
                    <a:pt x="0" y="18037"/>
                    <a:pt x="18037" y="0"/>
                    <a:pt x="40286" y="0"/>
                  </a:cubicBezTo>
                  <a:close/>
                </a:path>
              </a:pathLst>
            </a:custGeom>
            <a:solidFill>
              <a:srgbClr val="EA5C4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 txBox="1"/>
            <p:nvPr/>
          </p:nvSpPr>
          <p:spPr>
            <a:xfrm>
              <a:off x="0" y="0"/>
              <a:ext cx="825638" cy="13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6050" tIns="56050" rIns="56050" bIns="56050" anchor="ctr" anchorCtr="0">
              <a:no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Paper in a Day 2025</a:t>
              </a:r>
              <a:endParaRPr/>
            </a:p>
          </p:txBody>
        </p:sp>
      </p:grpSp>
      <p:sp>
        <p:nvSpPr>
          <p:cNvPr id="178" name="Google Shape;178;p5"/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 extrusionOk="0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14034905" y="332554"/>
            <a:ext cx="3962507" cy="2465693"/>
          </a:xfrm>
          <a:custGeom>
            <a:avLst/>
            <a:gdLst/>
            <a:ahLst/>
            <a:cxnLst/>
            <a:rect l="l" t="t" r="r" b="b"/>
            <a:pathLst>
              <a:path w="3962507" h="2465693" extrusionOk="0">
                <a:moveTo>
                  <a:pt x="0" y="0"/>
                </a:moveTo>
                <a:lnTo>
                  <a:pt x="3962508" y="0"/>
                </a:lnTo>
                <a:lnTo>
                  <a:pt x="3962508" y="2465693"/>
                </a:lnTo>
                <a:lnTo>
                  <a:pt x="0" y="24656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 txBox="1"/>
          <p:nvPr/>
        </p:nvSpPr>
        <p:spPr>
          <a:xfrm>
            <a:off x="1752928" y="9617612"/>
            <a:ext cx="8553855" cy="49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89">
                <a:solidFill>
                  <a:srgbClr val="EA5C47"/>
                </a:solidFill>
                <a:latin typeface="Roboto"/>
                <a:ea typeface="Roboto"/>
                <a:cs typeface="Roboto"/>
                <a:sym typeface="Roboto"/>
              </a:rPr>
              <a:t>esm-network.eu</a:t>
            </a:r>
            <a:endParaRPr/>
          </a:p>
        </p:txBody>
      </p:sp>
      <p:sp>
        <p:nvSpPr>
          <p:cNvPr id="181" name="Google Shape;181;p5"/>
          <p:cNvSpPr txBox="1"/>
          <p:nvPr/>
        </p:nvSpPr>
        <p:spPr>
          <a:xfrm>
            <a:off x="1752928" y="4241020"/>
            <a:ext cx="10756200" cy="154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06" b="1">
                <a:solidFill>
                  <a:srgbClr val="2D3142"/>
                </a:solidFill>
                <a:latin typeface="Lato Black"/>
                <a:ea typeface="Lato Black"/>
                <a:cs typeface="Lato Black"/>
                <a:sym typeface="Lato Black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Custom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Roboto</vt:lpstr>
      <vt:lpstr>Lato Black</vt:lpstr>
      <vt:lpstr>Lato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Minita Franzen</dc:creator>
  <cp:lastModifiedBy>Minita Franzen</cp:lastModifiedBy>
  <cp:revision>1</cp:revision>
  <dcterms:created xsi:type="dcterms:W3CDTF">2006-08-16T00:00:00Z</dcterms:created>
  <dcterms:modified xsi:type="dcterms:W3CDTF">2025-10-03T09:29:18Z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2025-06-16T12:45:05Z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cffdcb5d-4a9c-46bf-8288-96c1ac63697b</vt:lpwstr>
  </property>
  <property fmtid="{D5CDD505-2E9C-101B-9397-08002B2CF9AE}" pid="8" name="MSIP_Label_8772ba27-cab8-4042-a351-a31f6e4eacdc_ContentBits">
    <vt:lpwstr>0</vt:lpwstr>
  </property>
  <property fmtid="{D5CDD505-2E9C-101B-9397-08002B2CF9AE}" pid="9" name="ContentTypeId">
    <vt:lpwstr>0x010100C04A9B9BF175264195433DC29D888F6E</vt:lpwstr>
  </property>
</Properties>
</file>