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73" r:id="rId4"/>
    <p:sldId id="261" r:id="rId5"/>
    <p:sldId id="262" r:id="rId6"/>
    <p:sldId id="263" r:id="rId7"/>
    <p:sldId id="265" r:id="rId8"/>
    <p:sldId id="271" r:id="rId9"/>
    <p:sldId id="272" r:id="rId10"/>
    <p:sldId id="269" r:id="rId11"/>
    <p:sldId id="274" r:id="rId12"/>
    <p:sldId id="270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D42163-B8AE-40D0-B8B1-9C5ED08FA159}" v="1" dt="2025-10-08T09:26:53.790"/>
    <p1510:client id="{FFA08317-79D2-4A8A-917C-E99B532359D7}" v="174" dt="2025-10-07T13:06:16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tenberg, L." userId="ae8a35f6-2f79-4553-811c-30e904ecb072" providerId="ADAL" clId="{86D42163-B8AE-40D0-B8B1-9C5ED08FA159}"/>
    <pc:docChg chg="custSel modSld">
      <pc:chgData name="Hartenberg, L." userId="ae8a35f6-2f79-4553-811c-30e904ecb072" providerId="ADAL" clId="{86D42163-B8AE-40D0-B8B1-9C5ED08FA159}" dt="2025-10-08T09:26:56.543" v="1" actId="478"/>
      <pc:docMkLst>
        <pc:docMk/>
      </pc:docMkLst>
      <pc:sldChg chg="delSp modSp mod delAnim">
        <pc:chgData name="Hartenberg, L." userId="ae8a35f6-2f79-4553-811c-30e904ecb072" providerId="ADAL" clId="{86D42163-B8AE-40D0-B8B1-9C5ED08FA159}" dt="2025-10-08T09:26:56.543" v="1" actId="478"/>
        <pc:sldMkLst>
          <pc:docMk/>
          <pc:sldMk cId="3656490397" sldId="273"/>
        </pc:sldMkLst>
        <pc:spChg chg="del mod">
          <ac:chgData name="Hartenberg, L." userId="ae8a35f6-2f79-4553-811c-30e904ecb072" providerId="ADAL" clId="{86D42163-B8AE-40D0-B8B1-9C5ED08FA159}" dt="2025-10-08T09:26:56.543" v="1" actId="478"/>
          <ac:spMkLst>
            <pc:docMk/>
            <pc:sldMk cId="3656490397" sldId="273"/>
            <ac:spMk id="24" creationId="{0F3BF652-77DB-F932-9BFA-1BF63271DE2A}"/>
          </ac:spMkLst>
        </pc:spChg>
      </pc:sldChg>
    </pc:docChg>
  </pc:docChgLst>
  <pc:docChgLst>
    <pc:chgData name="Hartenberg, L." userId="ae8a35f6-2f79-4553-811c-30e904ecb072" providerId="ADAL" clId="{FFA08317-79D2-4A8A-917C-E99B532359D7}"/>
    <pc:docChg chg="undo custSel addSld delSld modSld">
      <pc:chgData name="Hartenberg, L." userId="ae8a35f6-2f79-4553-811c-30e904ecb072" providerId="ADAL" clId="{FFA08317-79D2-4A8A-917C-E99B532359D7}" dt="2025-10-07T13:06:16.212" v="1183"/>
      <pc:docMkLst>
        <pc:docMk/>
      </pc:docMkLst>
      <pc:sldChg chg="addSp modSp mod">
        <pc:chgData name="Hartenberg, L." userId="ae8a35f6-2f79-4553-811c-30e904ecb072" providerId="ADAL" clId="{FFA08317-79D2-4A8A-917C-E99B532359D7}" dt="2025-10-07T12:43:12.916" v="1182" actId="1076"/>
        <pc:sldMkLst>
          <pc:docMk/>
          <pc:sldMk cId="0" sldId="257"/>
        </pc:sldMkLst>
        <pc:spChg chg="mod">
          <ac:chgData name="Hartenberg, L." userId="ae8a35f6-2f79-4553-811c-30e904ecb072" providerId="ADAL" clId="{FFA08317-79D2-4A8A-917C-E99B532359D7}" dt="2025-10-07T12:43:06.909" v="1181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Hartenberg, L." userId="ae8a35f6-2f79-4553-811c-30e904ecb072" providerId="ADAL" clId="{FFA08317-79D2-4A8A-917C-E99B532359D7}" dt="2025-10-07T09:06:16.548" v="778" actId="14100"/>
          <ac:spMkLst>
            <pc:docMk/>
            <pc:sldMk cId="0" sldId="257"/>
            <ac:spMk id="9" creationId="{00000000-0000-0000-0000-000000000000}"/>
          </ac:spMkLst>
        </pc:spChg>
        <pc:spChg chg="mod">
          <ac:chgData name="Hartenberg, L." userId="ae8a35f6-2f79-4553-811c-30e904ecb072" providerId="ADAL" clId="{FFA08317-79D2-4A8A-917C-E99B532359D7}" dt="2025-10-07T09:05:40.728" v="772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Hartenberg, L." userId="ae8a35f6-2f79-4553-811c-30e904ecb072" providerId="ADAL" clId="{FFA08317-79D2-4A8A-917C-E99B532359D7}" dt="2025-10-07T12:43:12.916" v="1182" actId="107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Hartenberg, L." userId="ae8a35f6-2f79-4553-811c-30e904ecb072" providerId="ADAL" clId="{FFA08317-79D2-4A8A-917C-E99B532359D7}" dt="2025-10-07T12:42:52.300" v="1179" actId="207"/>
          <ac:spMkLst>
            <pc:docMk/>
            <pc:sldMk cId="0" sldId="257"/>
            <ac:spMk id="12" creationId="{00000000-0000-0000-0000-000000000000}"/>
          </ac:spMkLst>
        </pc:spChg>
        <pc:spChg chg="mod">
          <ac:chgData name="Hartenberg, L." userId="ae8a35f6-2f79-4553-811c-30e904ecb072" providerId="ADAL" clId="{FFA08317-79D2-4A8A-917C-E99B532359D7}" dt="2025-10-07T09:05:50.400" v="773" actId="1076"/>
          <ac:spMkLst>
            <pc:docMk/>
            <pc:sldMk cId="0" sldId="257"/>
            <ac:spMk id="13" creationId="{00000000-0000-0000-0000-000000000000}"/>
          </ac:spMkLst>
        </pc:spChg>
        <pc:picChg chg="add mod">
          <ac:chgData name="Hartenberg, L." userId="ae8a35f6-2f79-4553-811c-30e904ecb072" providerId="ADAL" clId="{FFA08317-79D2-4A8A-917C-E99B532359D7}" dt="2025-10-07T09:06:20.628" v="779" actId="1076"/>
          <ac:picMkLst>
            <pc:docMk/>
            <pc:sldMk cId="0" sldId="257"/>
            <ac:picMk id="4" creationId="{5C6768E1-D363-BECA-599A-1FDC5E9C2695}"/>
          </ac:picMkLst>
        </pc:picChg>
      </pc:sldChg>
      <pc:sldChg chg="modAnim">
        <pc:chgData name="Hartenberg, L." userId="ae8a35f6-2f79-4553-811c-30e904ecb072" providerId="ADAL" clId="{FFA08317-79D2-4A8A-917C-E99B532359D7}" dt="2025-10-07T06:36:48.241" v="536"/>
        <pc:sldMkLst>
          <pc:docMk/>
          <pc:sldMk cId="0" sldId="258"/>
        </pc:sldMkLst>
      </pc:sldChg>
      <pc:sldChg chg="addSp modSp add del mod setBg">
        <pc:chgData name="Hartenberg, L." userId="ae8a35f6-2f79-4553-811c-30e904ecb072" providerId="ADAL" clId="{FFA08317-79D2-4A8A-917C-E99B532359D7}" dt="2025-10-07T07:04:49.209" v="712"/>
        <pc:sldMkLst>
          <pc:docMk/>
          <pc:sldMk cId="0" sldId="261"/>
        </pc:sldMkLst>
        <pc:spChg chg="mod">
          <ac:chgData name="Hartenberg, L." userId="ae8a35f6-2f79-4553-811c-30e904ecb072" providerId="ADAL" clId="{FFA08317-79D2-4A8A-917C-E99B532359D7}" dt="2025-10-07T06:36:56.475" v="537" actId="20577"/>
          <ac:spMkLst>
            <pc:docMk/>
            <pc:sldMk cId="0" sldId="261"/>
            <ac:spMk id="20" creationId="{00000000-0000-0000-0000-000000000000}"/>
          </ac:spMkLst>
        </pc:spChg>
        <pc:spChg chg="mod">
          <ac:chgData name="Hartenberg, L." userId="ae8a35f6-2f79-4553-811c-30e904ecb072" providerId="ADAL" clId="{FFA08317-79D2-4A8A-917C-E99B532359D7}" dt="2025-10-07T06:37:01.741" v="538" actId="20577"/>
          <ac:spMkLst>
            <pc:docMk/>
            <pc:sldMk cId="0" sldId="261"/>
            <ac:spMk id="21" creationId="{00000000-0000-0000-0000-000000000000}"/>
          </ac:spMkLst>
        </pc:spChg>
      </pc:sldChg>
      <pc:sldChg chg="modSp add mod setBg">
        <pc:chgData name="Hartenberg, L." userId="ae8a35f6-2f79-4553-811c-30e904ecb072" providerId="ADAL" clId="{FFA08317-79D2-4A8A-917C-E99B532359D7}" dt="2025-10-07T09:01:29.600" v="713" actId="20577"/>
        <pc:sldMkLst>
          <pc:docMk/>
          <pc:sldMk cId="0" sldId="262"/>
        </pc:sldMkLst>
        <pc:spChg chg="mod">
          <ac:chgData name="Hartenberg, L." userId="ae8a35f6-2f79-4553-811c-30e904ecb072" providerId="ADAL" clId="{FFA08317-79D2-4A8A-917C-E99B532359D7}" dt="2025-10-07T09:01:29.600" v="713" actId="20577"/>
          <ac:spMkLst>
            <pc:docMk/>
            <pc:sldMk cId="0" sldId="262"/>
            <ac:spMk id="5" creationId="{00000000-0000-0000-0000-000000000000}"/>
          </ac:spMkLst>
        </pc:spChg>
      </pc:sldChg>
      <pc:sldChg chg="add setBg">
        <pc:chgData name="Hartenberg, L." userId="ae8a35f6-2f79-4553-811c-30e904ecb072" providerId="ADAL" clId="{FFA08317-79D2-4A8A-917C-E99B532359D7}" dt="2025-10-07T07:04:49.209" v="712"/>
        <pc:sldMkLst>
          <pc:docMk/>
          <pc:sldMk cId="0" sldId="263"/>
        </pc:sldMkLst>
      </pc:sldChg>
      <pc:sldChg chg="addSp delSp modSp mod">
        <pc:chgData name="Hartenberg, L." userId="ae8a35f6-2f79-4553-811c-30e904ecb072" providerId="ADAL" clId="{FFA08317-79D2-4A8A-917C-E99B532359D7}" dt="2025-10-07T09:01:54.625" v="714" actId="207"/>
        <pc:sldMkLst>
          <pc:docMk/>
          <pc:sldMk cId="0" sldId="265"/>
        </pc:sldMkLst>
        <pc:spChg chg="mod">
          <ac:chgData name="Hartenberg, L." userId="ae8a35f6-2f79-4553-811c-30e904ecb072" providerId="ADAL" clId="{FFA08317-79D2-4A8A-917C-E99B532359D7}" dt="2025-10-07T06:37:57.781" v="544" actId="20577"/>
          <ac:spMkLst>
            <pc:docMk/>
            <pc:sldMk cId="0" sldId="265"/>
            <ac:spMk id="8" creationId="{00000000-0000-0000-0000-000000000000}"/>
          </ac:spMkLst>
        </pc:spChg>
        <pc:graphicFrameChg chg="add mod">
          <ac:chgData name="Hartenberg, L." userId="ae8a35f6-2f79-4553-811c-30e904ecb072" providerId="ADAL" clId="{FFA08317-79D2-4A8A-917C-E99B532359D7}" dt="2025-10-07T09:01:54.625" v="714" actId="207"/>
          <ac:graphicFrameMkLst>
            <pc:docMk/>
            <pc:sldMk cId="0" sldId="265"/>
            <ac:graphicFrameMk id="6" creationId="{3F86702D-8EC4-B31D-986B-DB75CAD98059}"/>
          </ac:graphicFrameMkLst>
        </pc:graphicFrameChg>
      </pc:sldChg>
      <pc:sldChg chg="modSp mod">
        <pc:chgData name="Hartenberg, L." userId="ae8a35f6-2f79-4553-811c-30e904ecb072" providerId="ADAL" clId="{FFA08317-79D2-4A8A-917C-E99B532359D7}" dt="2025-09-24T10:46:28.312" v="198" actId="20577"/>
        <pc:sldMkLst>
          <pc:docMk/>
          <pc:sldMk cId="0" sldId="269"/>
        </pc:sldMkLst>
        <pc:spChg chg="mod">
          <ac:chgData name="Hartenberg, L." userId="ae8a35f6-2f79-4553-811c-30e904ecb072" providerId="ADAL" clId="{FFA08317-79D2-4A8A-917C-E99B532359D7}" dt="2025-09-24T10:46:28.312" v="198" actId="20577"/>
          <ac:spMkLst>
            <pc:docMk/>
            <pc:sldMk cId="0" sldId="269"/>
            <ac:spMk id="2" creationId="{00000000-0000-0000-0000-000000000000}"/>
          </ac:spMkLst>
        </pc:spChg>
      </pc:sldChg>
      <pc:sldChg chg="addSp modSp mod">
        <pc:chgData name="Hartenberg, L." userId="ae8a35f6-2f79-4553-811c-30e904ecb072" providerId="ADAL" clId="{FFA08317-79D2-4A8A-917C-E99B532359D7}" dt="2025-10-07T09:08:04.118" v="784" actId="1076"/>
        <pc:sldMkLst>
          <pc:docMk/>
          <pc:sldMk cId="0" sldId="270"/>
        </pc:sldMkLst>
        <pc:spChg chg="add mod">
          <ac:chgData name="Hartenberg, L." userId="ae8a35f6-2f79-4553-811c-30e904ecb072" providerId="ADAL" clId="{FFA08317-79D2-4A8A-917C-E99B532359D7}" dt="2025-10-07T09:08:04.118" v="784" actId="1076"/>
          <ac:spMkLst>
            <pc:docMk/>
            <pc:sldMk cId="0" sldId="270"/>
            <ac:spMk id="8" creationId="{4646454C-741A-DCCD-2645-7CDC95CB28C7}"/>
          </ac:spMkLst>
        </pc:spChg>
        <pc:picChg chg="add mod">
          <ac:chgData name="Hartenberg, L." userId="ae8a35f6-2f79-4553-811c-30e904ecb072" providerId="ADAL" clId="{FFA08317-79D2-4A8A-917C-E99B532359D7}" dt="2025-10-07T09:07:59.163" v="783" actId="1076"/>
          <ac:picMkLst>
            <pc:docMk/>
            <pc:sldMk cId="0" sldId="270"/>
            <ac:picMk id="9" creationId="{51D24BF6-778E-7077-A7AF-490FFE2A935C}"/>
          </ac:picMkLst>
        </pc:picChg>
      </pc:sldChg>
      <pc:sldChg chg="addSp delSp modSp mod">
        <pc:chgData name="Hartenberg, L." userId="ae8a35f6-2f79-4553-811c-30e904ecb072" providerId="ADAL" clId="{FFA08317-79D2-4A8A-917C-E99B532359D7}" dt="2025-10-07T09:02:31.868" v="739" actId="207"/>
        <pc:sldMkLst>
          <pc:docMk/>
          <pc:sldMk cId="1094237754" sldId="271"/>
        </pc:sldMkLst>
        <pc:spChg chg="mod">
          <ac:chgData name="Hartenberg, L." userId="ae8a35f6-2f79-4553-811c-30e904ecb072" providerId="ADAL" clId="{FFA08317-79D2-4A8A-917C-E99B532359D7}" dt="2025-09-24T20:33:37.850" v="475" actId="20577"/>
          <ac:spMkLst>
            <pc:docMk/>
            <pc:sldMk cId="1094237754" sldId="271"/>
            <ac:spMk id="8" creationId="{5FB5E1F0-8CCE-ACE6-F580-1C9BD663ABF1}"/>
          </ac:spMkLst>
        </pc:spChg>
        <pc:graphicFrameChg chg="add mod">
          <ac:chgData name="Hartenberg, L." userId="ae8a35f6-2f79-4553-811c-30e904ecb072" providerId="ADAL" clId="{FFA08317-79D2-4A8A-917C-E99B532359D7}" dt="2025-10-07T09:02:31.868" v="739" actId="207"/>
          <ac:graphicFrameMkLst>
            <pc:docMk/>
            <pc:sldMk cId="1094237754" sldId="271"/>
            <ac:graphicFrameMk id="9" creationId="{643486CB-A9C7-311F-C5C2-A8DCA97A6015}"/>
          </ac:graphicFrameMkLst>
        </pc:graphicFrameChg>
      </pc:sldChg>
      <pc:sldChg chg="addSp delSp modSp mod">
        <pc:chgData name="Hartenberg, L." userId="ae8a35f6-2f79-4553-811c-30e904ecb072" providerId="ADAL" clId="{FFA08317-79D2-4A8A-917C-E99B532359D7}" dt="2025-10-07T09:02:58.366" v="759" actId="207"/>
        <pc:sldMkLst>
          <pc:docMk/>
          <pc:sldMk cId="1399115917" sldId="272"/>
        </pc:sldMkLst>
        <pc:spChg chg="mod">
          <ac:chgData name="Hartenberg, L." userId="ae8a35f6-2f79-4553-811c-30e904ecb072" providerId="ADAL" clId="{FFA08317-79D2-4A8A-917C-E99B532359D7}" dt="2025-09-24T20:33:42.273" v="476" actId="20577"/>
          <ac:spMkLst>
            <pc:docMk/>
            <pc:sldMk cId="1399115917" sldId="272"/>
            <ac:spMk id="8" creationId="{37345522-BE53-C3A2-CD1B-74E96CB199CB}"/>
          </ac:spMkLst>
        </pc:spChg>
        <pc:graphicFrameChg chg="add mod">
          <ac:chgData name="Hartenberg, L." userId="ae8a35f6-2f79-4553-811c-30e904ecb072" providerId="ADAL" clId="{FFA08317-79D2-4A8A-917C-E99B532359D7}" dt="2025-10-07T09:02:58.366" v="759" actId="207"/>
          <ac:graphicFrameMkLst>
            <pc:docMk/>
            <pc:sldMk cId="1399115917" sldId="272"/>
            <ac:graphicFrameMk id="6" creationId="{733A7593-9C7F-521D-9F53-FEF0A000C7F4}"/>
          </ac:graphicFrameMkLst>
        </pc:graphicFrameChg>
      </pc:sldChg>
      <pc:sldChg chg="addSp modSp add mod modAnim">
        <pc:chgData name="Hartenberg, L." userId="ae8a35f6-2f79-4553-811c-30e904ecb072" providerId="ADAL" clId="{FFA08317-79D2-4A8A-917C-E99B532359D7}" dt="2025-10-07T13:06:16.212" v="1183"/>
        <pc:sldMkLst>
          <pc:docMk/>
          <pc:sldMk cId="3656490397" sldId="273"/>
        </pc:sldMkLst>
        <pc:spChg chg="add mod">
          <ac:chgData name="Hartenberg, L." userId="ae8a35f6-2f79-4553-811c-30e904ecb072" providerId="ADAL" clId="{FFA08317-79D2-4A8A-917C-E99B532359D7}" dt="2025-10-07T09:16:38.479" v="1162" actId="14100"/>
          <ac:spMkLst>
            <pc:docMk/>
            <pc:sldMk cId="3656490397" sldId="273"/>
            <ac:spMk id="24" creationId="{0F3BF652-77DB-F932-9BFA-1BF63271DE2A}"/>
          </ac:spMkLst>
        </pc:spChg>
        <pc:cxnChg chg="add mod">
          <ac:chgData name="Hartenberg, L." userId="ae8a35f6-2f79-4553-811c-30e904ecb072" providerId="ADAL" clId="{FFA08317-79D2-4A8A-917C-E99B532359D7}" dt="2025-10-07T09:17:37.671" v="1177" actId="692"/>
          <ac:cxnSpMkLst>
            <pc:docMk/>
            <pc:sldMk cId="3656490397" sldId="273"/>
            <ac:cxnSpMk id="26" creationId="{FFB4A7A8-E4D8-7D22-9130-3EDFC5CDF073}"/>
          </ac:cxnSpMkLst>
        </pc:cxnChg>
      </pc:sldChg>
      <pc:sldChg chg="addSp delSp modSp add mod modClrScheme chgLayout">
        <pc:chgData name="Hartenberg, L." userId="ae8a35f6-2f79-4553-811c-30e904ecb072" providerId="ADAL" clId="{FFA08317-79D2-4A8A-917C-E99B532359D7}" dt="2025-10-07T07:03:31.671" v="711" actId="20577"/>
        <pc:sldMkLst>
          <pc:docMk/>
          <pc:sldMk cId="3145169030" sldId="274"/>
        </pc:sldMkLst>
        <pc:spChg chg="mod">
          <ac:chgData name="Hartenberg, L." userId="ae8a35f6-2f79-4553-811c-30e904ecb072" providerId="ADAL" clId="{FFA08317-79D2-4A8A-917C-E99B532359D7}" dt="2025-10-07T07:01:45.352" v="679" actId="5793"/>
          <ac:spMkLst>
            <pc:docMk/>
            <pc:sldMk cId="3145169030" sldId="274"/>
            <ac:spMk id="2" creationId="{84209C9F-3C18-9B6B-E501-1A4ADD8454FF}"/>
          </ac:spMkLst>
        </pc:spChg>
        <pc:spChg chg="del">
          <ac:chgData name="Hartenberg, L." userId="ae8a35f6-2f79-4553-811c-30e904ecb072" providerId="ADAL" clId="{FFA08317-79D2-4A8A-917C-E99B532359D7}" dt="2025-10-07T07:01:47.605" v="680" actId="478"/>
          <ac:spMkLst>
            <pc:docMk/>
            <pc:sldMk cId="3145169030" sldId="274"/>
            <ac:spMk id="6" creationId="{1B7F808F-9813-D0A8-6ED7-6E0D74D86FB4}"/>
          </ac:spMkLst>
        </pc:spChg>
        <pc:spChg chg="mod">
          <ac:chgData name="Hartenberg, L." userId="ae8a35f6-2f79-4553-811c-30e904ecb072" providerId="ADAL" clId="{FFA08317-79D2-4A8A-917C-E99B532359D7}" dt="2025-10-07T07:01:40.511" v="610" actId="20577"/>
          <ac:spMkLst>
            <pc:docMk/>
            <pc:sldMk cId="3145169030" sldId="274"/>
            <ac:spMk id="7" creationId="{890C62B6-0540-DBE9-F7B0-1AAF73D849F7}"/>
          </ac:spMkLst>
        </pc:spChg>
        <pc:spChg chg="add mod ord">
          <ac:chgData name="Hartenberg, L." userId="ae8a35f6-2f79-4553-811c-30e904ecb072" providerId="ADAL" clId="{FFA08317-79D2-4A8A-917C-E99B532359D7}" dt="2025-10-07T07:03:31.671" v="711" actId="20577"/>
          <ac:spMkLst>
            <pc:docMk/>
            <pc:sldMk cId="3145169030" sldId="274"/>
            <ac:spMk id="8" creationId="{CD5237DD-01F4-35A3-D1C6-0868BBD937A5}"/>
          </ac:spMkLst>
        </pc:spChg>
        <pc:spChg chg="add mod ord">
          <ac:chgData name="Hartenberg, L." userId="ae8a35f6-2f79-4553-811c-30e904ecb072" providerId="ADAL" clId="{FFA08317-79D2-4A8A-917C-E99B532359D7}" dt="2025-10-07T07:02:57.213" v="686" actId="20577"/>
          <ac:spMkLst>
            <pc:docMk/>
            <pc:sldMk cId="3145169030" sldId="274"/>
            <ac:spMk id="9" creationId="{50957C03-06B1-00B2-0A49-E8EA4D53578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Mean smartphone use on </a:t>
            </a:r>
            <a:r>
              <a:rPr lang="en-US" sz="2400" b="1" baseline="0" dirty="0">
                <a:solidFill>
                  <a:schemeClr val="tx1"/>
                </a:solidFill>
              </a:rPr>
              <a:t>weekdays AFTER school </a:t>
            </a:r>
            <a:r>
              <a:rPr lang="en-US" sz="2400" b="1" baseline="0" dirty="0"/>
              <a:t>hours </a:t>
            </a:r>
            <a:endParaRPr lang="en-US" sz="2400" b="1" dirty="0"/>
          </a:p>
        </c:rich>
      </c:tx>
      <c:layout>
        <c:manualLayout>
          <c:xMode val="edge"/>
          <c:yMode val="edge"/>
          <c:x val="0.112345333751688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v>Ban type: 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5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</c:strLit>
          </c:cat>
          <c:val>
            <c:numLit>
              <c:formatCode>General</c:formatCode>
              <c:ptCount val="7"/>
            </c:numLit>
          </c:val>
          <c:smooth val="0"/>
          <c:extLst>
            <c:ext xmlns:c16="http://schemas.microsoft.com/office/drawing/2014/chart" uri="{C3380CC4-5D6E-409C-BE32-E72D297353CC}">
              <c16:uniqueId val="{00000000-45F5-4AC5-AD10-0EDAB0B57E37}"/>
            </c:ext>
          </c:extLst>
        </c:ser>
        <c:ser>
          <c:idx val="0"/>
          <c:order val="1"/>
          <c:tx>
            <c:v>Full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7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  <c:pt idx="5">
                <c:v>Sat</c:v>
              </c:pt>
              <c:pt idx="6">
                <c:v>Sun</c:v>
              </c:pt>
            </c:strLit>
          </c:cat>
          <c:val>
            <c:numLit>
              <c:formatCode>#,##0</c:formatCode>
              <c:ptCount val="7"/>
              <c:pt idx="0">
                <c:v>125.20649533333332</c:v>
              </c:pt>
              <c:pt idx="1">
                <c:v>147.77457484848486</c:v>
              </c:pt>
              <c:pt idx="2">
                <c:v>130.14516305555563</c:v>
              </c:pt>
              <c:pt idx="3">
                <c:v>130.29216699346401</c:v>
              </c:pt>
              <c:pt idx="4">
                <c:v>146.40615000000003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45F5-4AC5-AD10-0EDAB0B57E37}"/>
            </c:ext>
          </c:extLst>
        </c:ser>
        <c:ser>
          <c:idx val="1"/>
          <c:order val="2"/>
          <c:tx>
            <c:v>Partial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7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  <c:pt idx="5">
                <c:v>Sat</c:v>
              </c:pt>
              <c:pt idx="6">
                <c:v>Sun</c:v>
              </c:pt>
            </c:strLit>
          </c:cat>
          <c:val>
            <c:numLit>
              <c:formatCode>#,##0</c:formatCode>
              <c:ptCount val="7"/>
              <c:pt idx="0">
                <c:v>160.28894575757573</c:v>
              </c:pt>
              <c:pt idx="1">
                <c:v>147.65701728395067</c:v>
              </c:pt>
              <c:pt idx="2">
                <c:v>156.26515402298855</c:v>
              </c:pt>
              <c:pt idx="3">
                <c:v>159.79121769230767</c:v>
              </c:pt>
              <c:pt idx="4">
                <c:v>175.9559783854167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45F5-4AC5-AD10-0EDAB0B57E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12351496"/>
        <c:axId val="412355760"/>
      </c:lineChart>
      <c:catAx>
        <c:axId val="412351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baseline="0" dirty="0"/>
                  <a:t>Day of 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355760"/>
        <c:crosses val="autoZero"/>
        <c:auto val="1"/>
        <c:lblAlgn val="ctr"/>
        <c:lblOffset val="100"/>
        <c:noMultiLvlLbl val="0"/>
      </c:catAx>
      <c:valAx>
        <c:axId val="41235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baseline="0"/>
                  <a:t>Mean smartphone use outside school in minutes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351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517196189215509"/>
          <c:y val="0.23966954175590913"/>
          <c:w val="0.10132171117502679"/>
          <c:h val="0.154170976889532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Mean SWEMWBS scores on </a:t>
            </a:r>
            <a:r>
              <a:rPr lang="en-US" sz="2400" b="1" baseline="0" dirty="0">
                <a:solidFill>
                  <a:schemeClr val="tx1"/>
                </a:solidFill>
              </a:rPr>
              <a:t>weekdays AFTER school</a:t>
            </a:r>
            <a:endParaRPr lang="en-US" sz="2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1037531271823265"/>
          <c:y val="7.41315410744506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26754276499682"/>
          <c:y val="0.21243679503365676"/>
          <c:w val="0.80460553013839775"/>
          <c:h val="0.69462532400841204"/>
        </c:manualLayout>
      </c:layout>
      <c:lineChart>
        <c:grouping val="standard"/>
        <c:varyColors val="0"/>
        <c:ser>
          <c:idx val="2"/>
          <c:order val="0"/>
          <c:tx>
            <c:v>Ban type: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5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</c:strLit>
          </c:cat>
          <c:val>
            <c:numLit>
              <c:formatCode>General</c:formatCode>
              <c:ptCount val="7"/>
            </c:numLit>
          </c:val>
          <c:smooth val="0"/>
          <c:extLst>
            <c:ext xmlns:c16="http://schemas.microsoft.com/office/drawing/2014/chart" uri="{C3380CC4-5D6E-409C-BE32-E72D297353CC}">
              <c16:uniqueId val="{00000000-C715-49FA-95D5-52EF51C70636}"/>
            </c:ext>
          </c:extLst>
        </c:ser>
        <c:ser>
          <c:idx val="0"/>
          <c:order val="1"/>
          <c:tx>
            <c:v>Full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7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  <c:pt idx="5">
                <c:v>Sat</c:v>
              </c:pt>
              <c:pt idx="6">
                <c:v>Sun</c:v>
              </c:pt>
            </c:strLit>
          </c:cat>
          <c:val>
            <c:numLit>
              <c:formatCode>#,##0</c:formatCode>
              <c:ptCount val="7"/>
              <c:pt idx="0">
                <c:v>52.909895833333337</c:v>
              </c:pt>
              <c:pt idx="1">
                <c:v>53.802604166666669</c:v>
              </c:pt>
              <c:pt idx="2">
                <c:v>52.117142857142852</c:v>
              </c:pt>
              <c:pt idx="3">
                <c:v>53.082352941176481</c:v>
              </c:pt>
              <c:pt idx="4">
                <c:v>53.884976525821585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C715-49FA-95D5-52EF51C70636}"/>
            </c:ext>
          </c:extLst>
        </c:ser>
        <c:ser>
          <c:idx val="1"/>
          <c:order val="2"/>
          <c:tx>
            <c:v>Partial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7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  <c:pt idx="5">
                <c:v>Sat</c:v>
              </c:pt>
              <c:pt idx="6">
                <c:v>Sun</c:v>
              </c:pt>
            </c:strLit>
          </c:cat>
          <c:val>
            <c:numLit>
              <c:formatCode>#,##0</c:formatCode>
              <c:ptCount val="7"/>
              <c:pt idx="0">
                <c:v>51.783593750000009</c:v>
              </c:pt>
              <c:pt idx="1">
                <c:v>51.129365079365087</c:v>
              </c:pt>
              <c:pt idx="2">
                <c:v>51.265000000000022</c:v>
              </c:pt>
              <c:pt idx="3">
                <c:v>51.534018264840185</c:v>
              </c:pt>
              <c:pt idx="4">
                <c:v>52.562441314553972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C715-49FA-95D5-52EF51C706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12351496"/>
        <c:axId val="412355760"/>
      </c:lineChart>
      <c:catAx>
        <c:axId val="412351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baseline="0"/>
                  <a:t>Day of 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355760"/>
        <c:crosses val="autoZero"/>
        <c:auto val="1"/>
        <c:lblAlgn val="ctr"/>
        <c:lblOffset val="100"/>
        <c:noMultiLvlLbl val="0"/>
      </c:catAx>
      <c:valAx>
        <c:axId val="412355760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baseline="0"/>
                  <a:t>Mean SWEMWBS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351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680482192262776"/>
          <c:y val="0.24188801193927045"/>
          <c:w val="0.11297787672678426"/>
          <c:h val="0.14762035416008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Mean SWEMWBS scores </a:t>
            </a:r>
            <a:r>
              <a:rPr lang="en-US" sz="2400" b="1" baseline="0" dirty="0">
                <a:solidFill>
                  <a:schemeClr val="tx1"/>
                </a:solidFill>
              </a:rPr>
              <a:t>on weekdays BEFORE </a:t>
            </a:r>
            <a:r>
              <a:rPr lang="en-US" sz="2400" b="1" baseline="0" dirty="0" err="1"/>
              <a:t>schoolhours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v>Ban type: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5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</c:strLit>
          </c:cat>
          <c:val>
            <c:numLit>
              <c:formatCode>General</c:formatCode>
              <c:ptCount val="7"/>
            </c:numLit>
          </c:val>
          <c:smooth val="0"/>
          <c:extLst>
            <c:ext xmlns:c16="http://schemas.microsoft.com/office/drawing/2014/chart" uri="{C3380CC4-5D6E-409C-BE32-E72D297353CC}">
              <c16:uniqueId val="{00000000-60FC-4F70-95D6-61CE9DB3BA61}"/>
            </c:ext>
          </c:extLst>
        </c:ser>
        <c:ser>
          <c:idx val="0"/>
          <c:order val="1"/>
          <c:tx>
            <c:v>Full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7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  <c:pt idx="5">
                <c:v>Sat</c:v>
              </c:pt>
              <c:pt idx="6">
                <c:v>Sun</c:v>
              </c:pt>
            </c:strLit>
          </c:cat>
          <c:val>
            <c:numLit>
              <c:formatCode>#,##0</c:formatCode>
              <c:ptCount val="7"/>
              <c:pt idx="0">
                <c:v>51</c:v>
              </c:pt>
              <c:pt idx="1">
                <c:v>49.524999999999991</c:v>
              </c:pt>
              <c:pt idx="2">
                <c:v>48.874999999999986</c:v>
              </c:pt>
              <c:pt idx="3">
                <c:v>50.750000000000007</c:v>
              </c:pt>
              <c:pt idx="4">
                <c:v>51.478260869565219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60FC-4F70-95D6-61CE9DB3BA61}"/>
            </c:ext>
          </c:extLst>
        </c:ser>
        <c:ser>
          <c:idx val="1"/>
          <c:order val="2"/>
          <c:tx>
            <c:v>Partial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7"/>
              <c:pt idx="0">
                <c:v>Mon</c:v>
              </c:pt>
              <c:pt idx="1">
                <c:v>Tue</c:v>
              </c:pt>
              <c:pt idx="2">
                <c:v>Wed</c:v>
              </c:pt>
              <c:pt idx="3">
                <c:v>Thu</c:v>
              </c:pt>
              <c:pt idx="4">
                <c:v>Fri</c:v>
              </c:pt>
              <c:pt idx="5">
                <c:v>Sat</c:v>
              </c:pt>
              <c:pt idx="6">
                <c:v>Sun</c:v>
              </c:pt>
            </c:strLit>
          </c:cat>
          <c:val>
            <c:numLit>
              <c:formatCode>#,##0</c:formatCode>
              <c:ptCount val="7"/>
              <c:pt idx="0">
                <c:v>47.439024390243915</c:v>
              </c:pt>
              <c:pt idx="1">
                <c:v>49.081632653061227</c:v>
              </c:pt>
              <c:pt idx="2">
                <c:v>50.085714285714275</c:v>
              </c:pt>
              <c:pt idx="3">
                <c:v>50.625000000000014</c:v>
              </c:pt>
              <c:pt idx="4">
                <c:v>51.690476190476197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60FC-4F70-95D6-61CE9DB3BA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12351496"/>
        <c:axId val="412355760"/>
      </c:lineChart>
      <c:catAx>
        <c:axId val="412351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baseline="0"/>
                  <a:t>Day of 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355760"/>
        <c:crosses val="autoZero"/>
        <c:auto val="1"/>
        <c:lblAlgn val="ctr"/>
        <c:lblOffset val="100"/>
        <c:noMultiLvlLbl val="0"/>
      </c:catAx>
      <c:valAx>
        <c:axId val="412355760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baseline="0"/>
                  <a:t>Mean SWEMBS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351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276158737560064"/>
          <c:y val="0.15343126069414692"/>
          <c:w val="9.1709186200182813E-2"/>
          <c:h val="0.135465409906217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88A42-9F82-41F4-8142-9658CCB69EB2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DCF7C-917E-4914-AF58-19E78FDFCE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98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08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12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54214-214F-56DC-432E-61EA3B4A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3CE95C2-2E6A-2583-141B-4D1DFA452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7B2746B-8240-CE19-D522-93EB185B8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DC3089-8E61-DBCD-226F-92BBB0487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48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29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70344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70344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6613" y="554038"/>
            <a:ext cx="4929187" cy="2771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62" tIns="46081" rIns="92162" bIns="4608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511410"/>
            <a:ext cx="7315200" cy="3327952"/>
          </a:xfrm>
          <a:prstGeom prst="rect">
            <a:avLst/>
          </a:prstGeom>
        </p:spPr>
        <p:txBody>
          <a:bodyPr vert="horz" lIns="92162" tIns="46081" rIns="92162" bIns="46081" rtlCol="0"/>
          <a:lstStyle/>
          <a:p>
            <a:r>
              <a:rPr lang="en-US" dirty="0"/>
              <a:t> - 1 in 3 students report low emotional well-being</a:t>
            </a:r>
          </a:p>
          <a:p>
            <a:r>
              <a:rPr lang="en-US" dirty="0"/>
              <a:t>•   Smartphone use (5–6 </a:t>
            </a:r>
            <a:r>
              <a:rPr lang="en-US" dirty="0" err="1"/>
              <a:t>hrs</a:t>
            </a:r>
            <a:r>
              <a:rPr lang="en-US" dirty="0"/>
              <a:t>/day, avg.)</a:t>
            </a:r>
          </a:p>
          <a:p>
            <a:r>
              <a:rPr lang="en-US" dirty="0"/>
              <a:t>•    Only 39% meet physical activity guidelines</a:t>
            </a:r>
          </a:p>
          <a:p>
            <a:r>
              <a:rPr lang="en-US" dirty="0"/>
              <a:t>•    25% report sleep issues</a:t>
            </a:r>
          </a:p>
          <a:p>
            <a:r>
              <a:rPr lang="en-US" dirty="0"/>
              <a:t>•   Jan 2024: national classroom smartphone ban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22819"/>
            <a:ext cx="3962400" cy="36863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7022819"/>
            <a:ext cx="3962400" cy="36863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EAD31-BABF-6CEE-2C01-1947E954A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DAA6C6-BC75-F54E-2429-30F82E2B7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70344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A91D3-6C2F-E713-ED88-527EDE6364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70344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F41A0F9-D4A0-3C0B-A12F-256D3A7035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06613" y="554038"/>
            <a:ext cx="4929187" cy="2771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62" tIns="46081" rIns="92162" bIns="46081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D5F2225-DFF3-5AB5-F95E-C23C7E329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511410"/>
            <a:ext cx="7315200" cy="3327952"/>
          </a:xfrm>
          <a:prstGeom prst="rect">
            <a:avLst/>
          </a:prstGeom>
        </p:spPr>
        <p:txBody>
          <a:bodyPr vert="horz" lIns="92162" tIns="46081" rIns="92162" bIns="46081" rtlCol="0"/>
          <a:lstStyle/>
          <a:p>
            <a:r>
              <a:rPr lang="en-US"/>
              <a:t>Baseline measures are:</a:t>
            </a:r>
          </a:p>
          <a:p>
            <a:r>
              <a:rPr lang="en-US"/>
              <a:t>- Demographics</a:t>
            </a:r>
          </a:p>
          <a:p>
            <a:r>
              <a:rPr lang="en-US"/>
              <a:t>_ Lifestyle: smoking, vaping, use of cannabis, alcohol use</a:t>
            </a:r>
          </a:p>
          <a:p>
            <a:r>
              <a:rPr lang="en-US"/>
              <a:t>- Smartphone use restrictions, like timers or apps. OS </a:t>
            </a:r>
          </a:p>
          <a:p>
            <a:endParaRPr lang="en-US"/>
          </a:p>
          <a:p>
            <a:r>
              <a:rPr lang="en-US"/>
              <a:t>Well-being: depressive symptoms: CESDR10. depressive symptoms</a:t>
            </a:r>
          </a:p>
          <a:p>
            <a:r>
              <a:rPr lang="en-US"/>
              <a:t>-	WEMWBS : mental well-being</a:t>
            </a:r>
          </a:p>
          <a:p>
            <a:endParaRPr lang="en-US"/>
          </a:p>
          <a:p>
            <a:r>
              <a:rPr lang="en-US"/>
              <a:t>-	PSQI: Pittsburg Sleep Quality Index</a:t>
            </a:r>
          </a:p>
          <a:p>
            <a:r>
              <a:rPr lang="en-US"/>
              <a:t>-	MCTQ: Short version of the Munich Chronotype questionnaire.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0C80B-DD29-30CB-A74B-C68F71CECC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7022819"/>
            <a:ext cx="3962400" cy="36863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6F849-912E-0C19-7C40-425F2CC10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7022819"/>
            <a:ext cx="3962400" cy="36863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65090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70344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70344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6613" y="554038"/>
            <a:ext cx="4929187" cy="2771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62" tIns="46081" rIns="92162" bIns="4608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511410"/>
            <a:ext cx="7315200" cy="3327952"/>
          </a:xfrm>
          <a:prstGeom prst="rect">
            <a:avLst/>
          </a:prstGeom>
        </p:spPr>
        <p:txBody>
          <a:bodyPr vert="horz" lIns="92162" tIns="46081" rIns="92162" bIns="46081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22819"/>
            <a:ext cx="3962400" cy="36863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7022819"/>
            <a:ext cx="3962400" cy="36863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05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94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969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F3A6C-0120-503A-33B9-53347AE9D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A843DC2-BE87-2504-D531-5F0F4E96C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251D1CB-3F24-68F5-4A92-0CEDE22C2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F0F894-7632-AE72-B960-92446C66B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239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E4E64-B916-3730-1727-C60BABDA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D31125-6909-55B5-4379-0AECD13C4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06613" y="554038"/>
            <a:ext cx="4929187" cy="2771775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A79FF4F-5DB0-52EA-6EE4-D055E5737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FFBA64-7EA3-4F74-0470-C2FF29110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25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8766A-7CFF-0E81-4071-B6400959A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96D8C7-67BF-4BEF-7DDC-1AB52CDA1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95C4BA-ED9C-3727-E8D5-303262A9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D8CFA0-403F-8674-8A3F-011FC20B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8351F0-788E-8899-968A-AF0EA006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99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C8388-2A5C-064F-345D-A5FC9A5D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92E4E3-C7F7-6559-166A-0771E5E34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918077-9C30-33A1-14E9-D92A5D76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66CDF4-50AB-FAF6-694A-0105A6F6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C54E9C-E689-006F-C9CE-E24E459D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19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05DC15C-B0D5-527C-4DB6-3F1F5F0AC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B7E3424-0E29-87F7-9DC6-F154F1CFF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8ADB70-C3DD-F51B-9BAA-2450056BA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231890-F6BD-7671-D1B3-A0E8928B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F2742-C24D-51A8-E292-4D49923C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87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FD0AA-30C5-8371-4F97-90790AC4B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FE155E-4840-E293-D54E-14AF7F76D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7E0183-B8A0-7A97-52B0-16A5427EC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ED0A8E-329B-0EDC-D4C0-2E4373E5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4AC606-2489-3FA4-4A4C-74811825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36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A6FEE-3449-AFB4-8365-74FD6ACD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1296AA-2E3A-D66C-6920-22666EC67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E9E896-CEFF-44DE-3BF9-7DDAE4E6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AD21AF-07BB-BECE-40AC-923C6A71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2F8779-689D-EB26-FEC6-BA9602F5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87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03BBBC-6B60-740C-92F4-A8946112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713858-BEB5-C84C-B0F6-7B30D9A08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A49C5EF-1444-D6AC-A033-E2B9D53E4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A793B2-529F-C90C-392F-0E874F591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602773-BBD4-49A6-881F-33BB1D14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425698C-5046-A1FA-C6A0-C05945D9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1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63A4D-B8C6-8564-CE0D-FCAFA3F1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5A0A0B-0E6F-93EE-07FB-E654F44D3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36893A4-3623-0674-19F5-62F18754E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6388646-AA67-914D-90ED-C9572AE475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0227CFB-422F-D961-B9E3-FA1A2B925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CCBC7B7-9E51-2766-4426-ADA0E682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801956E-3255-6366-B80E-A5499AB3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396AAA-FE71-E6FB-40E6-84EF1C8D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49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DFDCA5-7EC6-C2B6-6746-6659BAAD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8C1CCA8-EC70-078B-75ED-E75BAF13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5B3CA13-32CF-5743-1FA1-2A7C58DE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DCEF94-F0CF-C459-C2AA-50A3678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057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114EBC4-EC4A-08F5-E07E-08853328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AD2B558-1C3C-BD7F-C154-C3C59852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A7AA7F-9C35-F1B3-5AFF-EE3CC08D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731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5323B-AA59-6925-0A8D-41EC30D4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82CA47-74B7-2C4F-7D46-B72023DEA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52B7B9-C64E-3478-7B6A-A03727A01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023725-3AF9-FF97-5E31-02480FCCC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52040A-07EA-F248-B14D-4AE340E7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E45F33-7220-C00F-3ADA-ACE235A3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60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71952-AD13-43A2-8D6C-C91E60C1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0E4A143-4D2F-76A5-D112-5BD0D03D4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2EFCEA-8FDD-1FAF-5F46-79EF1A24E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1309F7-7C1B-CC5D-CF55-73C9F88FF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C85879-6CBB-3E83-6816-7F024B9E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D9FA0E-625B-0B98-1212-15C43546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01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5D3C911-1DF6-904C-312D-9877166E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C42736-09E6-B32C-85E1-CBA9322C9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DA5459-3C46-47CF-27E0-26E2EA9BE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1D81A-BA4E-42D9-B7A0-BD626902D8EC}" type="datetimeFigureOut">
              <a:rPr lang="nl-NL" smtClean="0"/>
              <a:t>8-10-2025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7087D5-ED73-C99F-8CC5-C39B0554D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FD6C7E-341B-513B-33F1-DFCD123D9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AED020-86DC-418D-9DF3-6DCF66884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0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43.svg"/><Relationship Id="rId4" Type="http://schemas.openxmlformats.org/officeDocument/2006/relationships/image" Target="../media/image24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hyperlink" Target="https://doi.org/10.1080/15391523.2024.236320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hyperlink" Target="https://doi.org/10.1016/j.lanepe.2025.101211" TargetMode="External"/><Relationship Id="rId5" Type="http://schemas.openxmlformats.org/officeDocument/2006/relationships/image" Target="../media/image25.png"/><Relationship Id="rId10" Type="http://schemas.openxmlformats.org/officeDocument/2006/relationships/hyperlink" Target="https://doi.org/https:/doi.org/10.17605/OSF.IO/T5GMH" TargetMode="External"/><Relationship Id="rId4" Type="http://schemas.openxmlformats.org/officeDocument/2006/relationships/image" Target="../media/image24.svg"/><Relationship Id="rId9" Type="http://schemas.openxmlformats.org/officeDocument/2006/relationships/hyperlink" Target="https://doi.org/https:/doi.org/10.1016/j.psychres.2025.11652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3.png"/><Relationship Id="rId21" Type="http://schemas.openxmlformats.org/officeDocument/2006/relationships/image" Target="../media/image39.png"/><Relationship Id="rId7" Type="http://schemas.openxmlformats.org/officeDocument/2006/relationships/image" Target="../media/image1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41.png"/><Relationship Id="rId4" Type="http://schemas.openxmlformats.org/officeDocument/2006/relationships/image" Target="../media/image24.svg"/><Relationship Id="rId9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" b="-555"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6" name="Freeform 6"/>
          <p:cNvSpPr/>
          <p:nvPr/>
        </p:nvSpPr>
        <p:spPr>
          <a:xfrm>
            <a:off x="0" y="5359389"/>
            <a:ext cx="344147" cy="1371600"/>
          </a:xfrm>
          <a:custGeom>
            <a:avLst/>
            <a:gdLst/>
            <a:ahLst/>
            <a:cxnLst/>
            <a:rect l="l" t="t" r="r" b="b"/>
            <a:pathLst>
              <a:path w="516220" h="2057400">
                <a:moveTo>
                  <a:pt x="0" y="0"/>
                </a:moveTo>
                <a:lnTo>
                  <a:pt x="516220" y="0"/>
                </a:lnTo>
                <a:lnTo>
                  <a:pt x="516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8" name="Freeform 8"/>
          <p:cNvSpPr/>
          <p:nvPr/>
        </p:nvSpPr>
        <p:spPr>
          <a:xfrm>
            <a:off x="685800" y="6051539"/>
            <a:ext cx="1810878" cy="905439"/>
          </a:xfrm>
          <a:custGeom>
            <a:avLst/>
            <a:gdLst/>
            <a:ahLst/>
            <a:cxnLst/>
            <a:rect l="l" t="t" r="r" b="b"/>
            <a:pathLst>
              <a:path w="2716317" h="1358159">
                <a:moveTo>
                  <a:pt x="0" y="0"/>
                </a:moveTo>
                <a:lnTo>
                  <a:pt x="2716317" y="0"/>
                </a:lnTo>
                <a:lnTo>
                  <a:pt x="2716317" y="1358159"/>
                </a:lnTo>
                <a:lnTo>
                  <a:pt x="0" y="1358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9" name="Freeform 9"/>
          <p:cNvSpPr/>
          <p:nvPr/>
        </p:nvSpPr>
        <p:spPr>
          <a:xfrm>
            <a:off x="9579429" y="881662"/>
            <a:ext cx="2478601" cy="996618"/>
          </a:xfrm>
          <a:custGeom>
            <a:avLst/>
            <a:gdLst/>
            <a:ahLst/>
            <a:cxnLst/>
            <a:rect l="l" t="t" r="r" b="b"/>
            <a:pathLst>
              <a:path w="2412793" h="979581">
                <a:moveTo>
                  <a:pt x="0" y="0"/>
                </a:moveTo>
                <a:lnTo>
                  <a:pt x="2412793" y="0"/>
                </a:lnTo>
                <a:lnTo>
                  <a:pt x="2412793" y="979580"/>
                </a:lnTo>
                <a:lnTo>
                  <a:pt x="0" y="979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10" name="TextBox 10"/>
          <p:cNvSpPr txBox="1"/>
          <p:nvPr/>
        </p:nvSpPr>
        <p:spPr>
          <a:xfrm>
            <a:off x="246188" y="410646"/>
            <a:ext cx="9647496" cy="996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40"/>
              </a:lnSpc>
            </a:pPr>
            <a:r>
              <a:rPr lang="en-US" sz="9425" b="1" dirty="0">
                <a:solidFill>
                  <a:srgbClr val="FFF4E3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SPLASS STUDY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15216" y="6568604"/>
            <a:ext cx="9647496" cy="32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1"/>
              </a:lnSpc>
            </a:pPr>
            <a:r>
              <a:rPr lang="en-US" sz="2491" b="1" dirty="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Presented by Lieke Hartenberg- de Vries, PhD student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59811" y="2147816"/>
            <a:ext cx="2234579" cy="62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11"/>
              </a:lnSpc>
            </a:pPr>
            <a:r>
              <a:rPr lang="en-US" sz="1793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dr. L. Huiberts</a:t>
            </a:r>
          </a:p>
          <a:p>
            <a:pPr algn="r">
              <a:lnSpc>
                <a:spcPts val="2511"/>
              </a:lnSpc>
            </a:pPr>
            <a:r>
              <a:rPr lang="en-US" sz="1793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prof. dr. R. de Groot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2213" y="1401386"/>
            <a:ext cx="8741573" cy="833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dirty="0">
                <a:solidFill>
                  <a:srgbClr val="FFF4E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Smartphone Prohibition's Link to physical Activity, Sleep and Student's  mental well-being in secondary education</a:t>
            </a:r>
          </a:p>
        </p:txBody>
      </p:sp>
      <p:pic>
        <p:nvPicPr>
          <p:cNvPr id="4" name="Afbeelding 3" descr="Afbeelding met Graphics, cirkel, Lettertype, logo&#10;&#10;Automatisch gegenereerde beschrijving">
            <a:extLst>
              <a:ext uri="{FF2B5EF4-FFF2-40B4-BE49-F238E27FC236}">
                <a16:creationId xmlns:a16="http://schemas.microsoft.com/office/drawing/2014/main" id="{5C6768E1-D363-BECA-599A-1FDC5E9C26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22" y="3005694"/>
            <a:ext cx="846490" cy="13716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5641" y="2343150"/>
            <a:ext cx="10772431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6"/>
              </a:lnSpc>
            </a:pPr>
            <a:endParaRPr sz="1200" dirty="0"/>
          </a:p>
          <a:p>
            <a:pPr marL="711792" lvl="1" indent="-355896" algn="just">
              <a:lnSpc>
                <a:spcPts val="4616"/>
              </a:lnSpc>
              <a:buFont typeface="Arial"/>
              <a:buChar char="•"/>
            </a:pPr>
            <a:r>
              <a:rPr lang="en-US" sz="3297" b="1" dirty="0">
                <a:solidFill>
                  <a:srgbClr val="252930"/>
                </a:solidFill>
                <a:latin typeface="Maven Pro"/>
                <a:ea typeface="Maven Pro"/>
                <a:cs typeface="Maven Pro"/>
                <a:sym typeface="Maven Pro"/>
              </a:rPr>
              <a:t>Further analysis of daily fluctuations </a:t>
            </a:r>
          </a:p>
          <a:p>
            <a:pPr marL="711792" lvl="1" indent="-355896" algn="just">
              <a:lnSpc>
                <a:spcPts val="4616"/>
              </a:lnSpc>
              <a:buFont typeface="Arial"/>
              <a:buChar char="•"/>
            </a:pPr>
            <a:r>
              <a:rPr lang="en-US" sz="3297" b="1" dirty="0">
                <a:solidFill>
                  <a:srgbClr val="252930"/>
                </a:solidFill>
                <a:latin typeface="Maven Pro"/>
                <a:ea typeface="Maven Pro"/>
                <a:cs typeface="Maven Pro"/>
                <a:sym typeface="Maven Pro"/>
              </a:rPr>
              <a:t>Follow-up qualitative study</a:t>
            </a:r>
          </a:p>
          <a:p>
            <a:pPr algn="just">
              <a:lnSpc>
                <a:spcPts val="3913"/>
              </a:lnSpc>
            </a:pPr>
            <a:endParaRPr lang="en-US" sz="3297" dirty="0">
              <a:solidFill>
                <a:srgbClr val="25293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486400"/>
            <a:ext cx="344147" cy="1371600"/>
          </a:xfrm>
          <a:custGeom>
            <a:avLst/>
            <a:gdLst/>
            <a:ahLst/>
            <a:cxnLst/>
            <a:rect l="l" t="t" r="r" b="b"/>
            <a:pathLst>
              <a:path w="516220" h="2057400">
                <a:moveTo>
                  <a:pt x="0" y="0"/>
                </a:moveTo>
                <a:lnTo>
                  <a:pt x="516220" y="0"/>
                </a:lnTo>
                <a:lnTo>
                  <a:pt x="516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4" name="Freeform 4"/>
          <p:cNvSpPr/>
          <p:nvPr/>
        </p:nvSpPr>
        <p:spPr>
          <a:xfrm>
            <a:off x="685800" y="6051539"/>
            <a:ext cx="1810878" cy="905439"/>
          </a:xfrm>
          <a:custGeom>
            <a:avLst/>
            <a:gdLst/>
            <a:ahLst/>
            <a:cxnLst/>
            <a:rect l="l" t="t" r="r" b="b"/>
            <a:pathLst>
              <a:path w="2716317" h="1358159">
                <a:moveTo>
                  <a:pt x="0" y="0"/>
                </a:moveTo>
                <a:lnTo>
                  <a:pt x="2716317" y="0"/>
                </a:lnTo>
                <a:lnTo>
                  <a:pt x="2716317" y="1358159"/>
                </a:lnTo>
                <a:lnTo>
                  <a:pt x="0" y="1358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5" name="Freeform 5"/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6" name="Freeform 6"/>
          <p:cNvSpPr/>
          <p:nvPr/>
        </p:nvSpPr>
        <p:spPr>
          <a:xfrm>
            <a:off x="7913248" y="259349"/>
            <a:ext cx="2150959" cy="2153651"/>
          </a:xfrm>
          <a:custGeom>
            <a:avLst/>
            <a:gdLst/>
            <a:ahLst/>
            <a:cxnLst/>
            <a:rect l="l" t="t" r="r" b="b"/>
            <a:pathLst>
              <a:path w="3226438" h="3230477">
                <a:moveTo>
                  <a:pt x="0" y="0"/>
                </a:moveTo>
                <a:lnTo>
                  <a:pt x="3226438" y="0"/>
                </a:lnTo>
                <a:lnTo>
                  <a:pt x="3226438" y="3230477"/>
                </a:lnTo>
                <a:lnTo>
                  <a:pt x="0" y="32304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7" name="TextBox 7"/>
          <p:cNvSpPr txBox="1"/>
          <p:nvPr/>
        </p:nvSpPr>
        <p:spPr>
          <a:xfrm>
            <a:off x="2658645" y="1080559"/>
            <a:ext cx="4612591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7"/>
              </a:lnSpc>
            </a:pPr>
            <a:r>
              <a:rPr lang="en-US" sz="5334" b="1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NEXT STEPS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1C7DE-9491-2F9B-F509-B4E289CF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4209C9F-3C18-9B6B-E501-1A4ADD8454FF}"/>
              </a:ext>
            </a:extLst>
          </p:cNvPr>
          <p:cNvSpPr txBox="1"/>
          <p:nvPr/>
        </p:nvSpPr>
        <p:spPr>
          <a:xfrm>
            <a:off x="1085641" y="2343150"/>
            <a:ext cx="10772431" cy="167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6"/>
              </a:lnSpc>
            </a:pPr>
            <a:endParaRPr sz="1200" dirty="0"/>
          </a:p>
          <a:p>
            <a:pPr marL="355896" lvl="1" algn="just">
              <a:lnSpc>
                <a:spcPts val="4616"/>
              </a:lnSpc>
            </a:pPr>
            <a:endParaRPr lang="en-US" sz="3297" b="1" dirty="0">
              <a:solidFill>
                <a:srgbClr val="252930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algn="just">
              <a:lnSpc>
                <a:spcPts val="3913"/>
              </a:lnSpc>
            </a:pPr>
            <a:endParaRPr lang="en-US" sz="3297" dirty="0">
              <a:solidFill>
                <a:srgbClr val="25293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6B86DA4-B836-5AFA-E9CE-83FC518A7329}"/>
              </a:ext>
            </a:extLst>
          </p:cNvPr>
          <p:cNvSpPr/>
          <p:nvPr/>
        </p:nvSpPr>
        <p:spPr>
          <a:xfrm>
            <a:off x="0" y="5486400"/>
            <a:ext cx="344147" cy="1371600"/>
          </a:xfrm>
          <a:custGeom>
            <a:avLst/>
            <a:gdLst/>
            <a:ahLst/>
            <a:cxnLst/>
            <a:rect l="l" t="t" r="r" b="b"/>
            <a:pathLst>
              <a:path w="516220" h="2057400">
                <a:moveTo>
                  <a:pt x="0" y="0"/>
                </a:moveTo>
                <a:lnTo>
                  <a:pt x="516220" y="0"/>
                </a:lnTo>
                <a:lnTo>
                  <a:pt x="516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C22CD0D-8B51-F1E2-65EC-AAB282F02B0E}"/>
              </a:ext>
            </a:extLst>
          </p:cNvPr>
          <p:cNvSpPr/>
          <p:nvPr/>
        </p:nvSpPr>
        <p:spPr>
          <a:xfrm>
            <a:off x="685800" y="6051539"/>
            <a:ext cx="1810878" cy="905439"/>
          </a:xfrm>
          <a:custGeom>
            <a:avLst/>
            <a:gdLst/>
            <a:ahLst/>
            <a:cxnLst/>
            <a:rect l="l" t="t" r="r" b="b"/>
            <a:pathLst>
              <a:path w="2716317" h="1358159">
                <a:moveTo>
                  <a:pt x="0" y="0"/>
                </a:moveTo>
                <a:lnTo>
                  <a:pt x="2716317" y="0"/>
                </a:lnTo>
                <a:lnTo>
                  <a:pt x="2716317" y="1358159"/>
                </a:lnTo>
                <a:lnTo>
                  <a:pt x="0" y="1358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4D8DABA-0C63-E2D9-37EC-929ED504F666}"/>
              </a:ext>
            </a:extLst>
          </p:cNvPr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90C62B6-0540-DBE9-F7B0-1AAF73D849F7}"/>
              </a:ext>
            </a:extLst>
          </p:cNvPr>
          <p:cNvSpPr txBox="1"/>
          <p:nvPr/>
        </p:nvSpPr>
        <p:spPr>
          <a:xfrm>
            <a:off x="2658645" y="1080559"/>
            <a:ext cx="4612591" cy="59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7"/>
              </a:lnSpc>
            </a:pPr>
            <a:r>
              <a:rPr lang="en-US" sz="5334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D5237DD-01F4-35A3-D1C6-0868BBD9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Further</a:t>
            </a:r>
            <a:r>
              <a:rPr lang="nl-NL" dirty="0"/>
              <a:t> reading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50957C03-06B1-00B2-0A49-E8EA4D535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Adolescent smartphone use, sleep, and physical activity: Daily associations between sensor-based measures in the adolescent brain cognitive development (ABCD) study.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Psychiatry Research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349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116523. </a:t>
            </a: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https://doi.org/https://doi.org/10.1016/j.psychres.2025.116523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</a:pP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Brummer, E. C., &amp; </a:t>
            </a:r>
            <a:r>
              <a:rPr lang="en-US" sz="18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Achterberg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 (2025). </a:t>
            </a:r>
            <a:r>
              <a:rPr lang="en-US" sz="18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Dwang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versus </a:t>
            </a:r>
            <a:r>
              <a:rPr lang="en-US" sz="18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Draagvlak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8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Jongeren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over het </a:t>
            </a:r>
            <a:r>
              <a:rPr lang="en-US" sz="18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smartphonebeleid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op </a:t>
            </a:r>
            <a:r>
              <a:rPr lang="en-US" sz="18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middelbare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scholen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u="sng" kern="100" dirty="0">
                <a:solidFill>
                  <a:srgbClr val="467886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https://doi.org/https://doi.org/10.17605/OSF.IO/T5GMH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nl-NL" sz="1800" kern="100" dirty="0">
              <a:effectLst/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Goodyear, V. A., Randhawa, A.,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Adab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P., Al-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Janabi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H., Fenton, S., Jones, K., Michail, M., Morrison, B., Patterson, P., Quinlan, J.,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Sitch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A.,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Twardochleb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R., Wade, M., &amp;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Pallan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 (2025). School phone policies and their association with mental wellbeing, phone use, and social media use (SMART Schools): A cross-sectional observational study.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Lancet Regional Health – Europe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51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1"/>
              </a:rPr>
              <a:t>https://doi.org/10.1016/j.lanepe.2025.101211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Randhawa, A.,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Pallan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Twardochleb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R.,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Adab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P., Al-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Janabi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H., Fenton, S., Jones, K., Michail, M., Patterson, P.,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Sitch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A., Wade, M., &amp; Goodyear, V. A. (2024). Secondary school smartphone policies in England: A descriptive analysis of how schools rationalize, design, and implement restrictive and permissive phone policies.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Journal of Research on Technology in Education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1-20. </a:t>
            </a: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2"/>
              </a:rPr>
              <a:t>https://doi.org/10.1080/15391523.2024.2363204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516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6101" y="2555148"/>
            <a:ext cx="8519799" cy="110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0"/>
              </a:lnSpc>
            </a:pPr>
            <a:r>
              <a:rPr lang="en-US" sz="10363" b="1">
                <a:solidFill>
                  <a:srgbClr val="252D37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Thank You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32696" y="3958625"/>
            <a:ext cx="7526606" cy="1472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1"/>
              </a:lnSpc>
            </a:pPr>
            <a:r>
              <a:rPr lang="en-US" sz="3951" dirty="0">
                <a:solidFill>
                  <a:srgbClr val="252D37"/>
                </a:solidFill>
                <a:latin typeface="Maven Pro"/>
                <a:ea typeface="Maven Pro"/>
                <a:cs typeface="Maven Pro"/>
                <a:sym typeface="Maven Pro"/>
              </a:rPr>
              <a:t>For your attention</a:t>
            </a:r>
          </a:p>
          <a:p>
            <a:pPr algn="ctr">
              <a:lnSpc>
                <a:spcPts val="3951"/>
              </a:lnSpc>
            </a:pPr>
            <a:endParaRPr lang="en-US" sz="3951" dirty="0">
              <a:solidFill>
                <a:srgbClr val="252D37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algn="ctr">
              <a:lnSpc>
                <a:spcPts val="3951"/>
              </a:lnSpc>
            </a:pPr>
            <a:r>
              <a:rPr lang="en-US" sz="2133" dirty="0">
                <a:solidFill>
                  <a:srgbClr val="252D37"/>
                </a:solidFill>
                <a:latin typeface="Maven Pro"/>
                <a:ea typeface="Maven Pro"/>
                <a:cs typeface="Maven Pro"/>
                <a:sym typeface="Maven Pro"/>
              </a:rPr>
              <a:t>lieke.hartenberg-devries@ou.nl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4649729"/>
            <a:ext cx="539946" cy="2151959"/>
          </a:xfrm>
          <a:custGeom>
            <a:avLst/>
            <a:gdLst/>
            <a:ahLst/>
            <a:cxnLst/>
            <a:rect l="l" t="t" r="r" b="b"/>
            <a:pathLst>
              <a:path w="809919" h="3227938">
                <a:moveTo>
                  <a:pt x="0" y="0"/>
                </a:moveTo>
                <a:lnTo>
                  <a:pt x="809919" y="0"/>
                </a:lnTo>
                <a:lnTo>
                  <a:pt x="809919" y="3227938"/>
                </a:lnTo>
                <a:lnTo>
                  <a:pt x="0" y="3227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5" name="Freeform 5"/>
          <p:cNvSpPr/>
          <p:nvPr/>
        </p:nvSpPr>
        <p:spPr>
          <a:xfrm>
            <a:off x="1075979" y="5536398"/>
            <a:ext cx="2841160" cy="1420580"/>
          </a:xfrm>
          <a:custGeom>
            <a:avLst/>
            <a:gdLst/>
            <a:ahLst/>
            <a:cxnLst/>
            <a:rect l="l" t="t" r="r" b="b"/>
            <a:pathLst>
              <a:path w="4261740" h="2130870">
                <a:moveTo>
                  <a:pt x="0" y="0"/>
                </a:moveTo>
                <a:lnTo>
                  <a:pt x="4261740" y="0"/>
                </a:lnTo>
                <a:lnTo>
                  <a:pt x="4261740" y="2130870"/>
                </a:lnTo>
                <a:lnTo>
                  <a:pt x="0" y="2130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6" name="Freeform 6"/>
          <p:cNvSpPr/>
          <p:nvPr/>
        </p:nvSpPr>
        <p:spPr>
          <a:xfrm rot="-10800000">
            <a:off x="11721904" y="79091"/>
            <a:ext cx="539946" cy="2151959"/>
          </a:xfrm>
          <a:custGeom>
            <a:avLst/>
            <a:gdLst/>
            <a:ahLst/>
            <a:cxnLst/>
            <a:rect l="l" t="t" r="r" b="b"/>
            <a:pathLst>
              <a:path w="809919" h="3227938">
                <a:moveTo>
                  <a:pt x="0" y="0"/>
                </a:moveTo>
                <a:lnTo>
                  <a:pt x="809919" y="0"/>
                </a:lnTo>
                <a:lnTo>
                  <a:pt x="809919" y="3227938"/>
                </a:lnTo>
                <a:lnTo>
                  <a:pt x="0" y="3227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7" name="Freeform 7"/>
          <p:cNvSpPr/>
          <p:nvPr/>
        </p:nvSpPr>
        <p:spPr>
          <a:xfrm rot="-10800000">
            <a:off x="8344711" y="-76200"/>
            <a:ext cx="2841160" cy="1420580"/>
          </a:xfrm>
          <a:custGeom>
            <a:avLst/>
            <a:gdLst/>
            <a:ahLst/>
            <a:cxnLst/>
            <a:rect l="l" t="t" r="r" b="b"/>
            <a:pathLst>
              <a:path w="4261740" h="2130870">
                <a:moveTo>
                  <a:pt x="0" y="0"/>
                </a:moveTo>
                <a:lnTo>
                  <a:pt x="4261740" y="0"/>
                </a:lnTo>
                <a:lnTo>
                  <a:pt x="4261740" y="2130870"/>
                </a:lnTo>
                <a:lnTo>
                  <a:pt x="0" y="2130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4646454C-741A-DCCD-2645-7CDC95CB28C7}"/>
              </a:ext>
            </a:extLst>
          </p:cNvPr>
          <p:cNvSpPr/>
          <p:nvPr/>
        </p:nvSpPr>
        <p:spPr>
          <a:xfrm>
            <a:off x="4978207" y="5479185"/>
            <a:ext cx="2478601" cy="996618"/>
          </a:xfrm>
          <a:custGeom>
            <a:avLst/>
            <a:gdLst/>
            <a:ahLst/>
            <a:cxnLst/>
            <a:rect l="l" t="t" r="r" b="b"/>
            <a:pathLst>
              <a:path w="2412793" h="979581">
                <a:moveTo>
                  <a:pt x="0" y="0"/>
                </a:moveTo>
                <a:lnTo>
                  <a:pt x="2412793" y="0"/>
                </a:lnTo>
                <a:lnTo>
                  <a:pt x="2412793" y="979580"/>
                </a:lnTo>
                <a:lnTo>
                  <a:pt x="0" y="979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pic>
        <p:nvPicPr>
          <p:cNvPr id="9" name="Afbeelding 8" descr="Afbeelding met Graphics, cirkel, Lettertype, logo&#10;&#10;Automatisch gegenereerde beschrijving">
            <a:extLst>
              <a:ext uri="{FF2B5EF4-FFF2-40B4-BE49-F238E27FC236}">
                <a16:creationId xmlns:a16="http://schemas.microsoft.com/office/drawing/2014/main" id="{51D24BF6-778E-7077-A7AF-490FFE2A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479" y="5291694"/>
            <a:ext cx="846490" cy="13716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Badge 4 silhouet">
            <a:extLst>
              <a:ext uri="{FF2B5EF4-FFF2-40B4-BE49-F238E27FC236}">
                <a16:creationId xmlns:a16="http://schemas.microsoft.com/office/drawing/2014/main" id="{1FC9ECE7-7997-835D-1BDC-D210D242F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3545" y="2260600"/>
            <a:ext cx="2540000" cy="2540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645" y="3411000"/>
            <a:ext cx="6096000" cy="4061460"/>
          </a:xfrm>
          <a:custGeom>
            <a:avLst/>
            <a:gdLst/>
            <a:ahLst/>
            <a:cxnLst/>
            <a:rect l="l" t="t" r="r" b="b"/>
            <a:pathLst>
              <a:path w="9144000" h="6092190">
                <a:moveTo>
                  <a:pt x="0" y="0"/>
                </a:moveTo>
                <a:lnTo>
                  <a:pt x="9144000" y="0"/>
                </a:lnTo>
                <a:lnTo>
                  <a:pt x="9144000" y="6092190"/>
                </a:lnTo>
                <a:lnTo>
                  <a:pt x="0" y="6092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6096000" cy="3413760"/>
          </a:xfrm>
          <a:custGeom>
            <a:avLst/>
            <a:gdLst/>
            <a:ahLst/>
            <a:cxnLst/>
            <a:rect l="l" t="t" r="r" b="b"/>
            <a:pathLst>
              <a:path w="9144000" h="5120640">
                <a:moveTo>
                  <a:pt x="0" y="0"/>
                </a:moveTo>
                <a:lnTo>
                  <a:pt x="9144000" y="0"/>
                </a:lnTo>
                <a:lnTo>
                  <a:pt x="9144000" y="5120640"/>
                </a:lnTo>
                <a:lnTo>
                  <a:pt x="0" y="5120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sp>
        <p:nvSpPr>
          <p:cNvPr id="5" name="Freeform 5"/>
          <p:cNvSpPr/>
          <p:nvPr/>
        </p:nvSpPr>
        <p:spPr>
          <a:xfrm>
            <a:off x="6063545" y="3261790"/>
            <a:ext cx="7534173" cy="4219137"/>
          </a:xfrm>
          <a:custGeom>
            <a:avLst/>
            <a:gdLst/>
            <a:ahLst/>
            <a:cxnLst/>
            <a:rect l="l" t="t" r="r" b="b"/>
            <a:pathLst>
              <a:path w="11301259" h="6328705">
                <a:moveTo>
                  <a:pt x="0" y="0"/>
                </a:moveTo>
                <a:lnTo>
                  <a:pt x="11301259" y="0"/>
                </a:lnTo>
                <a:lnTo>
                  <a:pt x="11301259" y="6328705"/>
                </a:lnTo>
                <a:lnTo>
                  <a:pt x="0" y="6328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" name="Freeform 3"/>
          <p:cNvSpPr/>
          <p:nvPr/>
        </p:nvSpPr>
        <p:spPr>
          <a:xfrm>
            <a:off x="6096000" y="0"/>
            <a:ext cx="6197600" cy="3413760"/>
          </a:xfrm>
          <a:custGeom>
            <a:avLst/>
            <a:gdLst/>
            <a:ahLst/>
            <a:cxnLst/>
            <a:rect l="l" t="t" r="r" b="b"/>
            <a:pathLst>
              <a:path w="9144000" h="5166360">
                <a:moveTo>
                  <a:pt x="0" y="0"/>
                </a:moveTo>
                <a:lnTo>
                  <a:pt x="9144000" y="0"/>
                </a:lnTo>
                <a:lnTo>
                  <a:pt x="9144000" y="5166360"/>
                </a:lnTo>
                <a:lnTo>
                  <a:pt x="0" y="5166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6" name="Freeform 6"/>
          <p:cNvSpPr/>
          <p:nvPr/>
        </p:nvSpPr>
        <p:spPr>
          <a:xfrm>
            <a:off x="4306582" y="1705830"/>
            <a:ext cx="3266338" cy="3649540"/>
          </a:xfrm>
          <a:custGeom>
            <a:avLst/>
            <a:gdLst/>
            <a:ahLst/>
            <a:cxnLst/>
            <a:rect l="l" t="t" r="r" b="b"/>
            <a:pathLst>
              <a:path w="4899507" h="5474310">
                <a:moveTo>
                  <a:pt x="0" y="0"/>
                </a:moveTo>
                <a:lnTo>
                  <a:pt x="4899508" y="0"/>
                </a:lnTo>
                <a:lnTo>
                  <a:pt x="4899508" y="5474310"/>
                </a:lnTo>
                <a:lnTo>
                  <a:pt x="0" y="54743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86332-1469-61DC-8514-4272313B6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6C93E6-FD44-7EF5-9C43-C9BC5C1D0394}"/>
              </a:ext>
            </a:extLst>
          </p:cNvPr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754CF0-BB51-DF81-2ED2-502C257B8A94}"/>
              </a:ext>
            </a:extLst>
          </p:cNvPr>
          <p:cNvSpPr/>
          <p:nvPr/>
        </p:nvSpPr>
        <p:spPr>
          <a:xfrm>
            <a:off x="802604" y="53413"/>
            <a:ext cx="2343825" cy="2480237"/>
          </a:xfrm>
          <a:custGeom>
            <a:avLst/>
            <a:gdLst/>
            <a:ahLst/>
            <a:cxnLst/>
            <a:rect l="l" t="t" r="r" b="b"/>
            <a:pathLst>
              <a:path w="3515737" h="3720356">
                <a:moveTo>
                  <a:pt x="0" y="0"/>
                </a:moveTo>
                <a:lnTo>
                  <a:pt x="3515737" y="0"/>
                </a:lnTo>
                <a:lnTo>
                  <a:pt x="3515737" y="3720356"/>
                </a:lnTo>
                <a:lnTo>
                  <a:pt x="0" y="3720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29EFCE2-120C-584F-9774-960F5F5A62A3}"/>
              </a:ext>
            </a:extLst>
          </p:cNvPr>
          <p:cNvGrpSpPr/>
          <p:nvPr/>
        </p:nvGrpSpPr>
        <p:grpSpPr>
          <a:xfrm>
            <a:off x="599170" y="1988827"/>
            <a:ext cx="535329" cy="1276269"/>
            <a:chOff x="0" y="0"/>
            <a:chExt cx="539033" cy="12851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D22DE57-6AAA-F657-421C-6DA75842DA2D}"/>
                </a:ext>
              </a:extLst>
            </p:cNvPr>
            <p:cNvSpPr/>
            <p:nvPr/>
          </p:nvSpPr>
          <p:spPr>
            <a:xfrm>
              <a:off x="0" y="0"/>
              <a:ext cx="539033" cy="1285100"/>
            </a:xfrm>
            <a:custGeom>
              <a:avLst/>
              <a:gdLst/>
              <a:ahLst/>
              <a:cxnLst/>
              <a:rect l="l" t="t" r="r" b="b"/>
              <a:pathLst>
                <a:path w="539033" h="1285100">
                  <a:moveTo>
                    <a:pt x="269516" y="1285100"/>
                  </a:moveTo>
                  <a:lnTo>
                    <a:pt x="0" y="878700"/>
                  </a:lnTo>
                  <a:lnTo>
                    <a:pt x="203200" y="878700"/>
                  </a:lnTo>
                  <a:lnTo>
                    <a:pt x="203200" y="0"/>
                  </a:lnTo>
                  <a:lnTo>
                    <a:pt x="335833" y="0"/>
                  </a:lnTo>
                  <a:lnTo>
                    <a:pt x="335833" y="878700"/>
                  </a:lnTo>
                  <a:lnTo>
                    <a:pt x="539033" y="878700"/>
                  </a:lnTo>
                  <a:lnTo>
                    <a:pt x="269516" y="1285100"/>
                  </a:lnTo>
                  <a:close/>
                </a:path>
              </a:pathLst>
            </a:custGeom>
            <a:solidFill>
              <a:srgbClr val="6B8490"/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24E3457-48B0-A480-396E-FE4F53C10D2F}"/>
                </a:ext>
              </a:extLst>
            </p:cNvPr>
            <p:cNvSpPr txBox="1"/>
            <p:nvPr/>
          </p:nvSpPr>
          <p:spPr>
            <a:xfrm>
              <a:off x="203200" y="-38100"/>
              <a:ext cx="132633" cy="1221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6A8D2A6-0B49-E3C6-1D9A-701F0F70D3F0}"/>
              </a:ext>
            </a:extLst>
          </p:cNvPr>
          <p:cNvGrpSpPr/>
          <p:nvPr/>
        </p:nvGrpSpPr>
        <p:grpSpPr>
          <a:xfrm>
            <a:off x="1920979" y="2660650"/>
            <a:ext cx="9254974" cy="617603"/>
            <a:chOff x="0" y="0"/>
            <a:chExt cx="7938314" cy="52973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AE64F00-E43C-6EDB-6F33-3C8A2B031551}"/>
                </a:ext>
              </a:extLst>
            </p:cNvPr>
            <p:cNvSpPr/>
            <p:nvPr/>
          </p:nvSpPr>
          <p:spPr>
            <a:xfrm>
              <a:off x="0" y="0"/>
              <a:ext cx="7938314" cy="529739"/>
            </a:xfrm>
            <a:custGeom>
              <a:avLst/>
              <a:gdLst/>
              <a:ahLst/>
              <a:cxnLst/>
              <a:rect l="l" t="t" r="r" b="b"/>
              <a:pathLst>
                <a:path w="7938314" h="529739">
                  <a:moveTo>
                    <a:pt x="7938314" y="264870"/>
                  </a:moveTo>
                  <a:lnTo>
                    <a:pt x="7531914" y="0"/>
                  </a:lnTo>
                  <a:lnTo>
                    <a:pt x="7531914" y="203200"/>
                  </a:lnTo>
                  <a:lnTo>
                    <a:pt x="0" y="203200"/>
                  </a:lnTo>
                  <a:lnTo>
                    <a:pt x="0" y="326539"/>
                  </a:lnTo>
                  <a:lnTo>
                    <a:pt x="7531914" y="326539"/>
                  </a:lnTo>
                  <a:lnTo>
                    <a:pt x="7531914" y="529739"/>
                  </a:lnTo>
                  <a:lnTo>
                    <a:pt x="7938314" y="264870"/>
                  </a:lnTo>
                  <a:close/>
                </a:path>
              </a:pathLst>
            </a:custGeom>
            <a:solidFill>
              <a:srgbClr val="252D37"/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42E453C-3C5D-77FE-85B4-FB178B1C6C60}"/>
                </a:ext>
              </a:extLst>
            </p:cNvPr>
            <p:cNvSpPr txBox="1"/>
            <p:nvPr/>
          </p:nvSpPr>
          <p:spPr>
            <a:xfrm>
              <a:off x="0" y="165100"/>
              <a:ext cx="7836714" cy="1614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A6756F5-841F-C5B5-5DC2-EE87C12A1CDA}"/>
              </a:ext>
            </a:extLst>
          </p:cNvPr>
          <p:cNvGrpSpPr/>
          <p:nvPr/>
        </p:nvGrpSpPr>
        <p:grpSpPr>
          <a:xfrm>
            <a:off x="1920979" y="3225538"/>
            <a:ext cx="9254974" cy="1076614"/>
            <a:chOff x="0" y="0"/>
            <a:chExt cx="7938314" cy="92344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0B5A159-FD7B-FEE4-FC3D-67DE8F396F0C}"/>
                </a:ext>
              </a:extLst>
            </p:cNvPr>
            <p:cNvSpPr/>
            <p:nvPr/>
          </p:nvSpPr>
          <p:spPr>
            <a:xfrm>
              <a:off x="0" y="0"/>
              <a:ext cx="7938314" cy="923449"/>
            </a:xfrm>
            <a:custGeom>
              <a:avLst/>
              <a:gdLst/>
              <a:ahLst/>
              <a:cxnLst/>
              <a:rect l="l" t="t" r="r" b="b"/>
              <a:pathLst>
                <a:path w="7938314" h="923449">
                  <a:moveTo>
                    <a:pt x="7938314" y="461725"/>
                  </a:moveTo>
                  <a:lnTo>
                    <a:pt x="7531914" y="0"/>
                  </a:lnTo>
                  <a:lnTo>
                    <a:pt x="7531914" y="203200"/>
                  </a:lnTo>
                  <a:lnTo>
                    <a:pt x="0" y="203200"/>
                  </a:lnTo>
                  <a:lnTo>
                    <a:pt x="0" y="720249"/>
                  </a:lnTo>
                  <a:lnTo>
                    <a:pt x="7531914" y="720249"/>
                  </a:lnTo>
                  <a:lnTo>
                    <a:pt x="7531914" y="923449"/>
                  </a:lnTo>
                  <a:lnTo>
                    <a:pt x="7938314" y="461725"/>
                  </a:lnTo>
                  <a:close/>
                </a:path>
              </a:pathLst>
            </a:custGeom>
            <a:solidFill>
              <a:srgbClr val="6B8490"/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731C34D-3B88-C7E0-69BF-75BFDC2C5392}"/>
                </a:ext>
              </a:extLst>
            </p:cNvPr>
            <p:cNvSpPr txBox="1"/>
            <p:nvPr/>
          </p:nvSpPr>
          <p:spPr>
            <a:xfrm>
              <a:off x="0" y="165100"/>
              <a:ext cx="7836714" cy="5551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FA97670-2506-2D7F-8EF9-63574C4B1838}"/>
              </a:ext>
            </a:extLst>
          </p:cNvPr>
          <p:cNvGrpSpPr/>
          <p:nvPr/>
        </p:nvGrpSpPr>
        <p:grpSpPr>
          <a:xfrm>
            <a:off x="3372492" y="3456053"/>
            <a:ext cx="3383037" cy="615584"/>
            <a:chOff x="0" y="0"/>
            <a:chExt cx="1336508" cy="24319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E7E7C57-B5C9-0FC1-5D8D-B2A88232767C}"/>
                </a:ext>
              </a:extLst>
            </p:cNvPr>
            <p:cNvSpPr/>
            <p:nvPr/>
          </p:nvSpPr>
          <p:spPr>
            <a:xfrm>
              <a:off x="0" y="0"/>
              <a:ext cx="1336508" cy="243194"/>
            </a:xfrm>
            <a:custGeom>
              <a:avLst/>
              <a:gdLst/>
              <a:ahLst/>
              <a:cxnLst/>
              <a:rect l="l" t="t" r="r" b="b"/>
              <a:pathLst>
                <a:path w="1336508" h="243194">
                  <a:moveTo>
                    <a:pt x="0" y="0"/>
                  </a:moveTo>
                  <a:lnTo>
                    <a:pt x="1336508" y="0"/>
                  </a:lnTo>
                  <a:lnTo>
                    <a:pt x="1336508" y="243194"/>
                  </a:lnTo>
                  <a:lnTo>
                    <a:pt x="0" y="243194"/>
                  </a:ln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21525AF-E919-03D6-6394-7041984912EF}"/>
                </a:ext>
              </a:extLst>
            </p:cNvPr>
            <p:cNvSpPr txBox="1"/>
            <p:nvPr/>
          </p:nvSpPr>
          <p:spPr>
            <a:xfrm>
              <a:off x="0" y="-76200"/>
              <a:ext cx="1336508" cy="3193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546"/>
                </a:lnSpc>
              </a:pPr>
              <a:r>
                <a:rPr lang="en-US" sz="2533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School hours</a:t>
              </a: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DABE7834-271E-FE16-7F71-5C583FD7B775}"/>
              </a:ext>
            </a:extLst>
          </p:cNvPr>
          <p:cNvSpPr/>
          <p:nvPr/>
        </p:nvSpPr>
        <p:spPr>
          <a:xfrm rot="-5400000">
            <a:off x="2495673" y="3616251"/>
            <a:ext cx="295311" cy="1458328"/>
          </a:xfrm>
          <a:custGeom>
            <a:avLst/>
            <a:gdLst/>
            <a:ahLst/>
            <a:cxnLst/>
            <a:rect l="l" t="t" r="r" b="b"/>
            <a:pathLst>
              <a:path w="442967" h="2187492">
                <a:moveTo>
                  <a:pt x="0" y="0"/>
                </a:moveTo>
                <a:lnTo>
                  <a:pt x="442967" y="0"/>
                </a:lnTo>
                <a:lnTo>
                  <a:pt x="442967" y="2187492"/>
                </a:lnTo>
                <a:lnTo>
                  <a:pt x="0" y="21874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8834CE0-E2C8-58A9-751E-31736A97AFA4}"/>
              </a:ext>
            </a:extLst>
          </p:cNvPr>
          <p:cNvSpPr/>
          <p:nvPr/>
        </p:nvSpPr>
        <p:spPr>
          <a:xfrm rot="5400000">
            <a:off x="8575706" y="2568747"/>
            <a:ext cx="368719" cy="3626743"/>
          </a:xfrm>
          <a:custGeom>
            <a:avLst/>
            <a:gdLst/>
            <a:ahLst/>
            <a:cxnLst/>
            <a:rect l="l" t="t" r="r" b="b"/>
            <a:pathLst>
              <a:path w="553078" h="5440115">
                <a:moveTo>
                  <a:pt x="0" y="0"/>
                </a:moveTo>
                <a:lnTo>
                  <a:pt x="553079" y="0"/>
                </a:lnTo>
                <a:lnTo>
                  <a:pt x="553079" y="5440115"/>
                </a:lnTo>
                <a:lnTo>
                  <a:pt x="0" y="54401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151D30F-95D8-7B61-E10B-782F864D4B69}"/>
              </a:ext>
            </a:extLst>
          </p:cNvPr>
          <p:cNvSpPr txBox="1"/>
          <p:nvPr/>
        </p:nvSpPr>
        <p:spPr>
          <a:xfrm>
            <a:off x="2496678" y="1079993"/>
            <a:ext cx="8679275" cy="1121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5356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9-day ESM study design</a:t>
            </a:r>
          </a:p>
          <a:p>
            <a:pPr algn="ctr">
              <a:lnSpc>
                <a:spcPts val="4284"/>
              </a:lnSpc>
            </a:pPr>
            <a:r>
              <a:rPr lang="en-US" sz="4400" b="1" i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N</a:t>
            </a:r>
            <a:r>
              <a:rPr lang="en-US" sz="4400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=168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72F323D2-E7F6-D549-EAC5-C46FED26074E}"/>
              </a:ext>
            </a:extLst>
          </p:cNvPr>
          <p:cNvSpPr txBox="1"/>
          <p:nvPr/>
        </p:nvSpPr>
        <p:spPr>
          <a:xfrm>
            <a:off x="174126" y="3359338"/>
            <a:ext cx="1443003" cy="78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Baseline measures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74EF118-6019-0428-EFC2-C77260F47AD3}"/>
              </a:ext>
            </a:extLst>
          </p:cNvPr>
          <p:cNvSpPr txBox="1"/>
          <p:nvPr/>
        </p:nvSpPr>
        <p:spPr>
          <a:xfrm>
            <a:off x="308140" y="4620071"/>
            <a:ext cx="4976350" cy="91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7879" lvl="1">
              <a:lnSpc>
                <a:spcPts val="3733"/>
              </a:lnSpc>
            </a:pPr>
            <a:r>
              <a:rPr lang="en-US" sz="2666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Sleep diary + School hours</a:t>
            </a:r>
          </a:p>
          <a:p>
            <a:pPr marL="287879" lvl="1">
              <a:lnSpc>
                <a:spcPts val="3733"/>
              </a:lnSpc>
            </a:pPr>
            <a:r>
              <a:rPr lang="en-US" sz="2666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1x SWEMWBS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16AECE4-2556-FD98-E7D4-27E47391FD65}"/>
              </a:ext>
            </a:extLst>
          </p:cNvPr>
          <p:cNvSpPr txBox="1"/>
          <p:nvPr/>
        </p:nvSpPr>
        <p:spPr>
          <a:xfrm>
            <a:off x="7365029" y="4991334"/>
            <a:ext cx="2693371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83" lvl="1">
              <a:lnSpc>
                <a:spcPts val="3640"/>
              </a:lnSpc>
            </a:pPr>
            <a:r>
              <a:rPr lang="en-US" sz="2599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5x SWEMWBS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93300FE6-5A06-D83E-6FDC-BE72145F298B}"/>
              </a:ext>
            </a:extLst>
          </p:cNvPr>
          <p:cNvSpPr txBox="1"/>
          <p:nvPr/>
        </p:nvSpPr>
        <p:spPr>
          <a:xfrm>
            <a:off x="3237852" y="2486113"/>
            <a:ext cx="5716295" cy="408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6"/>
              </a:lnSpc>
            </a:pPr>
            <a:r>
              <a:rPr lang="en-US" sz="25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Smartphone use + Physical activity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D5C73FE-DF39-DF88-F784-6D3BE48B5FBE}"/>
              </a:ext>
            </a:extLst>
          </p:cNvPr>
          <p:cNvSpPr txBox="1"/>
          <p:nvPr/>
        </p:nvSpPr>
        <p:spPr>
          <a:xfrm>
            <a:off x="174126" y="6222012"/>
            <a:ext cx="120178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Kraiss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J. T., </a:t>
            </a:r>
            <a:r>
              <a:rPr lang="en-US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Kohlhoff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M., &amp; ten </a:t>
            </a:r>
            <a:r>
              <a:rPr lang="en-US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Klooster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 M. (2023). Disentangling between- and within-person associations of psychological distress and mental well-being: An experience sampling study examining the dual continua model of mental health among university students. 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FFB4A7A8-E4D8-7D22-9130-3EDFC5CDF073}"/>
              </a:ext>
            </a:extLst>
          </p:cNvPr>
          <p:cNvCxnSpPr>
            <a:cxnSpLocks/>
          </p:cNvCxnSpPr>
          <p:nvPr/>
        </p:nvCxnSpPr>
        <p:spPr>
          <a:xfrm>
            <a:off x="1617129" y="5507075"/>
            <a:ext cx="2769474" cy="0"/>
          </a:xfrm>
          <a:prstGeom prst="straightConnector1">
            <a:avLst/>
          </a:prstGeom>
          <a:ln w="57150" cap="rnd">
            <a:headEnd type="none" w="med" len="med"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49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0191" y="1498032"/>
            <a:ext cx="7529076" cy="3243086"/>
            <a:chOff x="0" y="0"/>
            <a:chExt cx="2974450" cy="12812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74450" cy="1281219"/>
            </a:xfrm>
            <a:custGeom>
              <a:avLst/>
              <a:gdLst/>
              <a:ahLst/>
              <a:cxnLst/>
              <a:rect l="l" t="t" r="r" b="b"/>
              <a:pathLst>
                <a:path w="2974450" h="1281219">
                  <a:moveTo>
                    <a:pt x="34961" y="0"/>
                  </a:moveTo>
                  <a:lnTo>
                    <a:pt x="2939488" y="0"/>
                  </a:lnTo>
                  <a:cubicBezTo>
                    <a:pt x="2948761" y="0"/>
                    <a:pt x="2957653" y="3683"/>
                    <a:pt x="2964210" y="10240"/>
                  </a:cubicBezTo>
                  <a:cubicBezTo>
                    <a:pt x="2970766" y="16796"/>
                    <a:pt x="2974450" y="25689"/>
                    <a:pt x="2974450" y="34961"/>
                  </a:cubicBezTo>
                  <a:lnTo>
                    <a:pt x="2974450" y="1246258"/>
                  </a:lnTo>
                  <a:cubicBezTo>
                    <a:pt x="2974450" y="1255530"/>
                    <a:pt x="2970766" y="1264423"/>
                    <a:pt x="2964210" y="1270979"/>
                  </a:cubicBezTo>
                  <a:cubicBezTo>
                    <a:pt x="2957653" y="1277536"/>
                    <a:pt x="2948761" y="1281219"/>
                    <a:pt x="2939488" y="1281219"/>
                  </a:cubicBezTo>
                  <a:lnTo>
                    <a:pt x="34961" y="1281219"/>
                  </a:lnTo>
                  <a:cubicBezTo>
                    <a:pt x="25689" y="1281219"/>
                    <a:pt x="16796" y="1277536"/>
                    <a:pt x="10240" y="1270979"/>
                  </a:cubicBezTo>
                  <a:cubicBezTo>
                    <a:pt x="3683" y="1264423"/>
                    <a:pt x="0" y="1255530"/>
                    <a:pt x="0" y="1246258"/>
                  </a:cubicBezTo>
                  <a:lnTo>
                    <a:pt x="0" y="34961"/>
                  </a:lnTo>
                  <a:cubicBezTo>
                    <a:pt x="0" y="25689"/>
                    <a:pt x="3683" y="16796"/>
                    <a:pt x="10240" y="10240"/>
                  </a:cubicBezTo>
                  <a:cubicBezTo>
                    <a:pt x="16796" y="3683"/>
                    <a:pt x="25689" y="0"/>
                    <a:pt x="34961" y="0"/>
                  </a:cubicBezTo>
                  <a:close/>
                </a:path>
              </a:pathLst>
            </a:custGeom>
            <a:solidFill>
              <a:srgbClr val="C0B3A0">
                <a:alpha val="53725"/>
              </a:srgbClr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74450" cy="13193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09926" y="674085"/>
            <a:ext cx="8772149" cy="57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5356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DATA COLLECTION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5486400"/>
            <a:ext cx="344147" cy="1371600"/>
          </a:xfrm>
          <a:custGeom>
            <a:avLst/>
            <a:gdLst/>
            <a:ahLst/>
            <a:cxnLst/>
            <a:rect l="l" t="t" r="r" b="b"/>
            <a:pathLst>
              <a:path w="516220" h="2057400">
                <a:moveTo>
                  <a:pt x="0" y="0"/>
                </a:moveTo>
                <a:lnTo>
                  <a:pt x="516220" y="0"/>
                </a:lnTo>
                <a:lnTo>
                  <a:pt x="516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7" name="Freeform 7"/>
          <p:cNvSpPr/>
          <p:nvPr/>
        </p:nvSpPr>
        <p:spPr>
          <a:xfrm>
            <a:off x="685800" y="6051539"/>
            <a:ext cx="1810878" cy="905439"/>
          </a:xfrm>
          <a:custGeom>
            <a:avLst/>
            <a:gdLst/>
            <a:ahLst/>
            <a:cxnLst/>
            <a:rect l="l" t="t" r="r" b="b"/>
            <a:pathLst>
              <a:path w="2716317" h="1358159">
                <a:moveTo>
                  <a:pt x="0" y="0"/>
                </a:moveTo>
                <a:lnTo>
                  <a:pt x="2716317" y="0"/>
                </a:lnTo>
                <a:lnTo>
                  <a:pt x="2716317" y="1358159"/>
                </a:lnTo>
                <a:lnTo>
                  <a:pt x="0" y="1358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8" name="Freeform 8"/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9" name="Freeform 9"/>
          <p:cNvSpPr/>
          <p:nvPr/>
        </p:nvSpPr>
        <p:spPr>
          <a:xfrm>
            <a:off x="3525378" y="1932997"/>
            <a:ext cx="2200008" cy="2373157"/>
          </a:xfrm>
          <a:custGeom>
            <a:avLst/>
            <a:gdLst/>
            <a:ahLst/>
            <a:cxnLst/>
            <a:rect l="l" t="t" r="r" b="b"/>
            <a:pathLst>
              <a:path w="3300012" h="3559735">
                <a:moveTo>
                  <a:pt x="0" y="0"/>
                </a:moveTo>
                <a:lnTo>
                  <a:pt x="3300012" y="0"/>
                </a:lnTo>
                <a:lnTo>
                  <a:pt x="3300012" y="3559735"/>
                </a:lnTo>
                <a:lnTo>
                  <a:pt x="0" y="35597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10" name="Freeform 10"/>
          <p:cNvSpPr/>
          <p:nvPr/>
        </p:nvSpPr>
        <p:spPr>
          <a:xfrm>
            <a:off x="6623914" y="1932997"/>
            <a:ext cx="2373157" cy="2373157"/>
          </a:xfrm>
          <a:custGeom>
            <a:avLst/>
            <a:gdLst/>
            <a:ahLst/>
            <a:cxnLst/>
            <a:rect l="l" t="t" r="r" b="b"/>
            <a:pathLst>
              <a:path w="3559735" h="3559735">
                <a:moveTo>
                  <a:pt x="0" y="0"/>
                </a:moveTo>
                <a:lnTo>
                  <a:pt x="3559736" y="0"/>
                </a:lnTo>
                <a:lnTo>
                  <a:pt x="3559736" y="3559735"/>
                </a:lnTo>
                <a:lnTo>
                  <a:pt x="0" y="3559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11" name="Freeform 11"/>
          <p:cNvSpPr/>
          <p:nvPr/>
        </p:nvSpPr>
        <p:spPr>
          <a:xfrm>
            <a:off x="3015220" y="3509344"/>
            <a:ext cx="1020318" cy="1027793"/>
          </a:xfrm>
          <a:custGeom>
            <a:avLst/>
            <a:gdLst/>
            <a:ahLst/>
            <a:cxnLst/>
            <a:rect l="l" t="t" r="r" b="b"/>
            <a:pathLst>
              <a:path w="1530477" h="1541690">
                <a:moveTo>
                  <a:pt x="0" y="0"/>
                </a:moveTo>
                <a:lnTo>
                  <a:pt x="1530477" y="0"/>
                </a:lnTo>
                <a:lnTo>
                  <a:pt x="1530477" y="1541690"/>
                </a:lnTo>
                <a:lnTo>
                  <a:pt x="0" y="15416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12" name="Freeform 12"/>
          <p:cNvSpPr/>
          <p:nvPr/>
        </p:nvSpPr>
        <p:spPr>
          <a:xfrm>
            <a:off x="6113755" y="3509344"/>
            <a:ext cx="1020318" cy="1027793"/>
          </a:xfrm>
          <a:custGeom>
            <a:avLst/>
            <a:gdLst/>
            <a:ahLst/>
            <a:cxnLst/>
            <a:rect l="l" t="t" r="r" b="b"/>
            <a:pathLst>
              <a:path w="1530477" h="1541690">
                <a:moveTo>
                  <a:pt x="0" y="0"/>
                </a:moveTo>
                <a:lnTo>
                  <a:pt x="1530477" y="0"/>
                </a:lnTo>
                <a:lnTo>
                  <a:pt x="1530477" y="1541690"/>
                </a:lnTo>
                <a:lnTo>
                  <a:pt x="0" y="15416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13" name="Freeform 13"/>
          <p:cNvSpPr/>
          <p:nvPr/>
        </p:nvSpPr>
        <p:spPr>
          <a:xfrm>
            <a:off x="8424691" y="3554540"/>
            <a:ext cx="1144759" cy="1058902"/>
          </a:xfrm>
          <a:custGeom>
            <a:avLst/>
            <a:gdLst/>
            <a:ahLst/>
            <a:cxnLst/>
            <a:rect l="l" t="t" r="r" b="b"/>
            <a:pathLst>
              <a:path w="1717139" h="1588353">
                <a:moveTo>
                  <a:pt x="0" y="0"/>
                </a:moveTo>
                <a:lnTo>
                  <a:pt x="1717139" y="0"/>
                </a:lnTo>
                <a:lnTo>
                  <a:pt x="1717139" y="1588353"/>
                </a:lnTo>
                <a:lnTo>
                  <a:pt x="0" y="1588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grpSp>
        <p:nvGrpSpPr>
          <p:cNvPr id="14" name="Group 14"/>
          <p:cNvGrpSpPr/>
          <p:nvPr/>
        </p:nvGrpSpPr>
        <p:grpSpPr>
          <a:xfrm>
            <a:off x="1709925" y="4613442"/>
            <a:ext cx="2057400" cy="20574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26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110225" y="4613442"/>
            <a:ext cx="2057400" cy="20574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624369" y="4537137"/>
            <a:ext cx="2057400" cy="20574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02469" y="4446859"/>
            <a:ext cx="2057400" cy="20574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nl-NL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6796276" y="4613442"/>
            <a:ext cx="539469" cy="740690"/>
          </a:xfrm>
          <a:custGeom>
            <a:avLst/>
            <a:gdLst/>
            <a:ahLst/>
            <a:cxnLst/>
            <a:rect l="l" t="t" r="r" b="b"/>
            <a:pathLst>
              <a:path w="809204" h="1111035">
                <a:moveTo>
                  <a:pt x="0" y="0"/>
                </a:moveTo>
                <a:lnTo>
                  <a:pt x="809204" y="0"/>
                </a:lnTo>
                <a:lnTo>
                  <a:pt x="809204" y="1111035"/>
                </a:lnTo>
                <a:lnTo>
                  <a:pt x="0" y="1111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27" name="Freeform 27"/>
          <p:cNvSpPr/>
          <p:nvPr/>
        </p:nvSpPr>
        <p:spPr>
          <a:xfrm>
            <a:off x="9219656" y="4593681"/>
            <a:ext cx="699589" cy="780211"/>
          </a:xfrm>
          <a:custGeom>
            <a:avLst/>
            <a:gdLst/>
            <a:ahLst/>
            <a:cxnLst/>
            <a:rect l="l" t="t" r="r" b="b"/>
            <a:pathLst>
              <a:path w="1049384" h="1170316">
                <a:moveTo>
                  <a:pt x="0" y="0"/>
                </a:moveTo>
                <a:lnTo>
                  <a:pt x="1049384" y="0"/>
                </a:lnTo>
                <a:lnTo>
                  <a:pt x="1049384" y="1170316"/>
                </a:lnTo>
                <a:lnTo>
                  <a:pt x="0" y="11703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28" name="Freeform 28"/>
          <p:cNvSpPr/>
          <p:nvPr/>
        </p:nvSpPr>
        <p:spPr>
          <a:xfrm>
            <a:off x="4398428" y="4613442"/>
            <a:ext cx="520185" cy="706134"/>
          </a:xfrm>
          <a:custGeom>
            <a:avLst/>
            <a:gdLst/>
            <a:ahLst/>
            <a:cxnLst/>
            <a:rect l="l" t="t" r="r" b="b"/>
            <a:pathLst>
              <a:path w="780278" h="1059201">
                <a:moveTo>
                  <a:pt x="0" y="0"/>
                </a:moveTo>
                <a:lnTo>
                  <a:pt x="780278" y="0"/>
                </a:lnTo>
                <a:lnTo>
                  <a:pt x="780278" y="1059201"/>
                </a:lnTo>
                <a:lnTo>
                  <a:pt x="0" y="10592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29" name="Freeform 29"/>
          <p:cNvSpPr/>
          <p:nvPr/>
        </p:nvSpPr>
        <p:spPr>
          <a:xfrm>
            <a:off x="2024150" y="4568286"/>
            <a:ext cx="372080" cy="706481"/>
          </a:xfrm>
          <a:custGeom>
            <a:avLst/>
            <a:gdLst/>
            <a:ahLst/>
            <a:cxnLst/>
            <a:rect l="l" t="t" r="r" b="b"/>
            <a:pathLst>
              <a:path w="558120" h="1059722">
                <a:moveTo>
                  <a:pt x="0" y="0"/>
                </a:moveTo>
                <a:lnTo>
                  <a:pt x="558121" y="0"/>
                </a:lnTo>
                <a:lnTo>
                  <a:pt x="558121" y="1059721"/>
                </a:lnTo>
                <a:lnTo>
                  <a:pt x="0" y="105972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0" name="TextBox 30"/>
          <p:cNvSpPr txBox="1"/>
          <p:nvPr/>
        </p:nvSpPr>
        <p:spPr>
          <a:xfrm>
            <a:off x="4265370" y="5295137"/>
            <a:ext cx="1747110" cy="101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March 31 2025</a:t>
            </a:r>
          </a:p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April 9 2025</a:t>
            </a:r>
          </a:p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i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 </a:t>
            </a: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 36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07949" y="5236666"/>
            <a:ext cx="1747110" cy="101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March 12 2025</a:t>
            </a:r>
          </a:p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March 21 2025</a:t>
            </a:r>
          </a:p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i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 </a:t>
            </a: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 51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70330" y="5295137"/>
            <a:ext cx="1554361" cy="101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April 8 2025</a:t>
            </a:r>
          </a:p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April 18 2025</a:t>
            </a:r>
          </a:p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i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 </a:t>
            </a: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 46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87293" y="5295137"/>
            <a:ext cx="1487752" cy="101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12 2025</a:t>
            </a:r>
          </a:p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May 23 2025</a:t>
            </a:r>
          </a:p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 i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 </a:t>
            </a:r>
            <a:r>
              <a:rPr lang="en-US" sz="1933" b="1" dirty="0">
                <a:solidFill>
                  <a:srgbClr val="2529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 35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86400"/>
            <a:ext cx="344147" cy="1371600"/>
          </a:xfrm>
          <a:custGeom>
            <a:avLst/>
            <a:gdLst/>
            <a:ahLst/>
            <a:cxnLst/>
            <a:rect l="l" t="t" r="r" b="b"/>
            <a:pathLst>
              <a:path w="516220" h="2057400">
                <a:moveTo>
                  <a:pt x="0" y="0"/>
                </a:moveTo>
                <a:lnTo>
                  <a:pt x="516220" y="0"/>
                </a:lnTo>
                <a:lnTo>
                  <a:pt x="516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" name="Freeform 3"/>
          <p:cNvSpPr/>
          <p:nvPr/>
        </p:nvSpPr>
        <p:spPr>
          <a:xfrm>
            <a:off x="685800" y="6051539"/>
            <a:ext cx="1810878" cy="905439"/>
          </a:xfrm>
          <a:custGeom>
            <a:avLst/>
            <a:gdLst/>
            <a:ahLst/>
            <a:cxnLst/>
            <a:rect l="l" t="t" r="r" b="b"/>
            <a:pathLst>
              <a:path w="2716317" h="1358159">
                <a:moveTo>
                  <a:pt x="0" y="0"/>
                </a:moveTo>
                <a:lnTo>
                  <a:pt x="2716317" y="0"/>
                </a:lnTo>
                <a:lnTo>
                  <a:pt x="2716317" y="1358159"/>
                </a:lnTo>
                <a:lnTo>
                  <a:pt x="0" y="1358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4" name="Freeform 4"/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5" name="TextBox 5"/>
          <p:cNvSpPr txBox="1"/>
          <p:nvPr/>
        </p:nvSpPr>
        <p:spPr>
          <a:xfrm>
            <a:off x="685800" y="1636040"/>
            <a:ext cx="5410200" cy="336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0152" lvl="1" indent="-295076">
              <a:lnSpc>
                <a:spcPts val="3826"/>
              </a:lnSpc>
              <a:buFont typeface="Arial"/>
              <a:buChar char="•"/>
            </a:pPr>
            <a:r>
              <a:rPr lang="en-US" sz="2733" b="1" dirty="0">
                <a:solidFill>
                  <a:srgbClr val="252930"/>
                </a:solidFill>
                <a:latin typeface="Maven Pro"/>
                <a:ea typeface="Maven Pro"/>
                <a:cs typeface="Maven Pro"/>
                <a:sym typeface="Maven Pro"/>
              </a:rPr>
              <a:t>Dutch secondary school students from 6 schools (2 partial, 4 full)</a:t>
            </a:r>
          </a:p>
          <a:p>
            <a:pPr>
              <a:lnSpc>
                <a:spcPts val="3826"/>
              </a:lnSpc>
            </a:pPr>
            <a:endParaRPr lang="en-US" sz="2733" b="1" dirty="0">
              <a:solidFill>
                <a:srgbClr val="252930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590152" lvl="1" indent="-295076">
              <a:lnSpc>
                <a:spcPts val="3826"/>
              </a:lnSpc>
              <a:buFont typeface="Arial"/>
              <a:buChar char="•"/>
            </a:pPr>
            <a:r>
              <a:rPr lang="en-US" sz="2733" b="1" dirty="0">
                <a:solidFill>
                  <a:srgbClr val="252930"/>
                </a:solidFill>
                <a:latin typeface="Maven Pro"/>
                <a:ea typeface="Maven Pro"/>
                <a:cs typeface="Maven Pro"/>
                <a:sym typeface="Maven Pro"/>
              </a:rPr>
              <a:t>All grades except exam years</a:t>
            </a:r>
          </a:p>
          <a:p>
            <a:pPr>
              <a:lnSpc>
                <a:spcPts val="3826"/>
              </a:lnSpc>
            </a:pPr>
            <a:endParaRPr lang="en-US" sz="2733" b="1" dirty="0">
              <a:solidFill>
                <a:srgbClr val="25293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437294" y="882650"/>
            <a:ext cx="6961271" cy="570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5356" b="1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PARTICIPANTS</a:t>
            </a:r>
          </a:p>
        </p:txBody>
      </p:sp>
      <p:graphicFrame>
        <p:nvGraphicFramePr>
          <p:cNvPr id="7" name="Object 7"/>
          <p:cNvGraphicFramePr/>
          <p:nvPr/>
        </p:nvGraphicFramePr>
        <p:xfrm>
          <a:off x="5970128" y="66566"/>
          <a:ext cx="5699377" cy="8261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9144000" imgH="14071600" progId="Excel.Sheet.12">
                  <p:embed/>
                </p:oleObj>
              </mc:Choice>
              <mc:Fallback>
                <p:oleObj name="Worksheet" r:id="rId9" imgW="9144000" imgH="14071600" progId="Excel.Sheet.12">
                  <p:embed/>
                  <p:pic>
                    <p:nvPicPr>
                      <p:cNvPr id="7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70128" y="66566"/>
                        <a:ext cx="5699377" cy="8261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86400"/>
            <a:ext cx="344147" cy="1371600"/>
          </a:xfrm>
          <a:custGeom>
            <a:avLst/>
            <a:gdLst/>
            <a:ahLst/>
            <a:cxnLst/>
            <a:rect l="l" t="t" r="r" b="b"/>
            <a:pathLst>
              <a:path w="516220" h="2057400">
                <a:moveTo>
                  <a:pt x="0" y="0"/>
                </a:moveTo>
                <a:lnTo>
                  <a:pt x="516220" y="0"/>
                </a:lnTo>
                <a:lnTo>
                  <a:pt x="516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" name="Freeform 3"/>
          <p:cNvSpPr/>
          <p:nvPr/>
        </p:nvSpPr>
        <p:spPr>
          <a:xfrm>
            <a:off x="685800" y="6051539"/>
            <a:ext cx="1810878" cy="905439"/>
          </a:xfrm>
          <a:custGeom>
            <a:avLst/>
            <a:gdLst/>
            <a:ahLst/>
            <a:cxnLst/>
            <a:rect l="l" t="t" r="r" b="b"/>
            <a:pathLst>
              <a:path w="2716317" h="1358159">
                <a:moveTo>
                  <a:pt x="0" y="0"/>
                </a:moveTo>
                <a:lnTo>
                  <a:pt x="2716317" y="0"/>
                </a:lnTo>
                <a:lnTo>
                  <a:pt x="2716317" y="1358159"/>
                </a:lnTo>
                <a:lnTo>
                  <a:pt x="0" y="1358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4" name="Freeform 4"/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DC17544-0021-3643-6AA6-73A48EA88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34" y="889716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1200"/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0961774F-4929-CAFD-597B-DA97BE87091B}"/>
              </a:ext>
            </a:extLst>
          </p:cNvPr>
          <p:cNvGraphicFramePr>
            <a:graphicFrameLocks noGrp="1"/>
          </p:cNvGraphicFramePr>
          <p:nvPr/>
        </p:nvGraphicFramePr>
        <p:xfrm>
          <a:off x="1416756" y="244669"/>
          <a:ext cx="8788425" cy="658640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370161">
                  <a:extLst>
                    <a:ext uri="{9D8B030D-6E8A-4147-A177-3AD203B41FA5}">
                      <a16:colId xmlns:a16="http://schemas.microsoft.com/office/drawing/2014/main" val="952072883"/>
                    </a:ext>
                  </a:extLst>
                </a:gridCol>
                <a:gridCol w="880582">
                  <a:extLst>
                    <a:ext uri="{9D8B030D-6E8A-4147-A177-3AD203B41FA5}">
                      <a16:colId xmlns:a16="http://schemas.microsoft.com/office/drawing/2014/main" val="219475231"/>
                    </a:ext>
                  </a:extLst>
                </a:gridCol>
                <a:gridCol w="970985">
                  <a:extLst>
                    <a:ext uri="{9D8B030D-6E8A-4147-A177-3AD203B41FA5}">
                      <a16:colId xmlns:a16="http://schemas.microsoft.com/office/drawing/2014/main" val="1381856698"/>
                    </a:ext>
                  </a:extLst>
                </a:gridCol>
                <a:gridCol w="1566697">
                  <a:extLst>
                    <a:ext uri="{9D8B030D-6E8A-4147-A177-3AD203B41FA5}">
                      <a16:colId xmlns:a16="http://schemas.microsoft.com/office/drawing/2014/main" val="4189853556"/>
                    </a:ext>
                  </a:extLst>
                </a:gridCol>
              </a:tblGrid>
              <a:tr h="323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 err="1">
                          <a:solidFill>
                            <a:schemeClr val="tx1"/>
                          </a:solidFill>
                          <a:effectLst/>
                        </a:rPr>
                        <a:t>Educational</a:t>
                      </a:r>
                      <a:r>
                        <a:rPr lang="nl-NL" sz="1900" b="1" kern="100" dirty="0">
                          <a:solidFill>
                            <a:schemeClr val="tx1"/>
                          </a:solidFill>
                          <a:effectLst/>
                        </a:rPr>
                        <a:t> Tracks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>
                          <a:solidFill>
                            <a:schemeClr val="tx1"/>
                          </a:solidFill>
                          <a:effectLst/>
                        </a:rPr>
                        <a:t>Full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 err="1">
                          <a:solidFill>
                            <a:schemeClr val="tx1"/>
                          </a:solidFill>
                          <a:effectLst/>
                        </a:rPr>
                        <a:t>Partial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084972"/>
                  </a:ext>
                </a:extLst>
              </a:tr>
              <a:tr h="512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Pre-</a:t>
                      </a:r>
                      <a:r>
                        <a:rPr lang="nl-NL" sz="1900" kern="100" dirty="0" err="1">
                          <a:effectLst/>
                        </a:rPr>
                        <a:t>university</a:t>
                      </a:r>
                      <a:r>
                        <a:rPr lang="nl-NL" sz="1900" kern="100" dirty="0">
                          <a:effectLst/>
                        </a:rPr>
                        <a:t> </a:t>
                      </a:r>
                      <a:r>
                        <a:rPr lang="nl-NL" sz="1900" kern="100" dirty="0" err="1">
                          <a:effectLst/>
                        </a:rPr>
                        <a:t>education</a:t>
                      </a:r>
                      <a:r>
                        <a:rPr lang="nl-NL" sz="1900" kern="100" dirty="0">
                          <a:effectLst/>
                        </a:rPr>
                        <a:t> (VWO)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18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23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866055"/>
                  </a:ext>
                </a:extLst>
              </a:tr>
              <a:tr h="512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Combined general/pre-university track (HAVO/VWO)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11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13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24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921472"/>
                  </a:ext>
                </a:extLst>
              </a:tr>
              <a:tr h="512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Senior general secondary education (HAVO)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14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12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26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576693"/>
                  </a:ext>
                </a:extLst>
              </a:tr>
              <a:tr h="650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Mixed theoretical/general track (TL/HAVO) – combined class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21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23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>
                          <a:effectLst/>
                        </a:rPr>
                        <a:t>44</a:t>
                      </a:r>
                      <a:endParaRPr lang="nl-NL" sz="19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935337"/>
                  </a:ext>
                </a:extLst>
              </a:tr>
              <a:tr h="512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Pre-</a:t>
                      </a:r>
                      <a:r>
                        <a:rPr lang="nl-NL" sz="1900" kern="100" dirty="0" err="1">
                          <a:effectLst/>
                        </a:rPr>
                        <a:t>vocational</a:t>
                      </a:r>
                      <a:r>
                        <a:rPr lang="nl-NL" sz="1900" kern="100" dirty="0">
                          <a:effectLst/>
                        </a:rPr>
                        <a:t>: </a:t>
                      </a:r>
                      <a:r>
                        <a:rPr lang="nl-NL" sz="1900" kern="100" dirty="0" err="1">
                          <a:effectLst/>
                        </a:rPr>
                        <a:t>theoretical</a:t>
                      </a:r>
                      <a:r>
                        <a:rPr lang="nl-NL" sz="1900" kern="100" dirty="0">
                          <a:effectLst/>
                        </a:rPr>
                        <a:t> track (VMBO-TL)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6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4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10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655368"/>
                  </a:ext>
                </a:extLst>
              </a:tr>
              <a:tr h="650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Pre-vocational: theoretical and mixed track (VMBO-GL/TL)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6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0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6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8043"/>
                  </a:ext>
                </a:extLst>
              </a:tr>
              <a:tr h="763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Mixed vocational-theoretical track (Kader/GL) – combined class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8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8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16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10436"/>
                  </a:ext>
                </a:extLst>
              </a:tr>
              <a:tr h="323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>
                          <a:solidFill>
                            <a:schemeClr val="tx1"/>
                          </a:solidFill>
                          <a:effectLst/>
                        </a:rPr>
                        <a:t>School </a:t>
                      </a:r>
                      <a:r>
                        <a:rPr lang="nl-NL" sz="1900" b="1" kern="100" dirty="0" err="1">
                          <a:solidFill>
                            <a:schemeClr val="tx1"/>
                          </a:solidFill>
                          <a:effectLst/>
                        </a:rPr>
                        <a:t>Years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>
                          <a:solidFill>
                            <a:schemeClr val="tx1"/>
                          </a:solidFill>
                          <a:effectLst/>
                        </a:rPr>
                        <a:t>Full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 err="1">
                          <a:solidFill>
                            <a:schemeClr val="tx1"/>
                          </a:solidFill>
                          <a:effectLst/>
                        </a:rPr>
                        <a:t>Partial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nl-NL" sz="19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903882"/>
                  </a:ext>
                </a:extLst>
              </a:tr>
              <a:tr h="323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 err="1">
                          <a:effectLst/>
                        </a:rPr>
                        <a:t>Year</a:t>
                      </a:r>
                      <a:r>
                        <a:rPr lang="nl-NL" sz="1900" kern="100" dirty="0">
                          <a:effectLst/>
                        </a:rPr>
                        <a:t> 1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40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40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b="1" kern="100" dirty="0">
                          <a:effectLst/>
                        </a:rPr>
                        <a:t>80</a:t>
                      </a:r>
                      <a:endParaRPr lang="nl-NL" sz="19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689925"/>
                  </a:ext>
                </a:extLst>
              </a:tr>
              <a:tr h="323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 err="1">
                          <a:effectLst/>
                        </a:rPr>
                        <a:t>Year</a:t>
                      </a:r>
                      <a:r>
                        <a:rPr lang="nl-NL" sz="1900" kern="100" dirty="0">
                          <a:effectLst/>
                        </a:rPr>
                        <a:t> 2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15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18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33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6949"/>
                  </a:ext>
                </a:extLst>
              </a:tr>
              <a:tr h="323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 err="1">
                          <a:effectLst/>
                        </a:rPr>
                        <a:t>Year</a:t>
                      </a:r>
                      <a:r>
                        <a:rPr lang="nl-NL" sz="1900" kern="100" dirty="0">
                          <a:effectLst/>
                        </a:rPr>
                        <a:t> 3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11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16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27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354073"/>
                  </a:ext>
                </a:extLst>
              </a:tr>
              <a:tr h="323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 err="1">
                          <a:effectLst/>
                        </a:rPr>
                        <a:t>Year</a:t>
                      </a:r>
                      <a:r>
                        <a:rPr lang="nl-NL" sz="1900" kern="100" dirty="0">
                          <a:effectLst/>
                        </a:rPr>
                        <a:t> 4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18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5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23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485889"/>
                  </a:ext>
                </a:extLst>
              </a:tr>
              <a:tr h="323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 err="1">
                          <a:effectLst/>
                        </a:rPr>
                        <a:t>Year</a:t>
                      </a:r>
                      <a:r>
                        <a:rPr lang="nl-NL" sz="1900" kern="100" dirty="0">
                          <a:effectLst/>
                        </a:rPr>
                        <a:t> 5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0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>
                          <a:effectLst/>
                        </a:rPr>
                        <a:t>4</a:t>
                      </a:r>
                      <a:endParaRPr lang="nl-NL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900" kern="100" dirty="0">
                          <a:effectLst/>
                        </a:rPr>
                        <a:t>4</a:t>
                      </a:r>
                      <a:endParaRPr lang="nl-NL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" marR="6036" marT="6036" marB="6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18294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" name="Freeform 3"/>
          <p:cNvSpPr/>
          <p:nvPr/>
        </p:nvSpPr>
        <p:spPr>
          <a:xfrm rot="-10800000">
            <a:off x="0" y="0"/>
            <a:ext cx="1521512" cy="760756"/>
          </a:xfrm>
          <a:custGeom>
            <a:avLst/>
            <a:gdLst/>
            <a:ahLst/>
            <a:cxnLst/>
            <a:rect l="l" t="t" r="r" b="b"/>
            <a:pathLst>
              <a:path w="2282268" h="1141134">
                <a:moveTo>
                  <a:pt x="0" y="0"/>
                </a:moveTo>
                <a:lnTo>
                  <a:pt x="2282268" y="0"/>
                </a:lnTo>
                <a:lnTo>
                  <a:pt x="2282268" y="1141134"/>
                </a:lnTo>
                <a:lnTo>
                  <a:pt x="0" y="1141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4" name="Freeform 4"/>
          <p:cNvSpPr/>
          <p:nvPr/>
        </p:nvSpPr>
        <p:spPr>
          <a:xfrm flipH="1" flipV="1">
            <a:off x="-168559" y="416968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5" name="Freeform 5"/>
          <p:cNvSpPr/>
          <p:nvPr/>
        </p:nvSpPr>
        <p:spPr>
          <a:xfrm rot="5400000">
            <a:off x="-311467" y="1200049"/>
            <a:ext cx="1521512" cy="760756"/>
          </a:xfrm>
          <a:custGeom>
            <a:avLst/>
            <a:gdLst/>
            <a:ahLst/>
            <a:cxnLst/>
            <a:rect l="l" t="t" r="r" b="b"/>
            <a:pathLst>
              <a:path w="2282268" h="1141134">
                <a:moveTo>
                  <a:pt x="0" y="0"/>
                </a:moveTo>
                <a:lnTo>
                  <a:pt x="2282268" y="0"/>
                </a:lnTo>
                <a:lnTo>
                  <a:pt x="2282268" y="1141134"/>
                </a:lnTo>
                <a:lnTo>
                  <a:pt x="0" y="1141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8" name="TextBox 8"/>
          <p:cNvSpPr txBox="1"/>
          <p:nvPr/>
        </p:nvSpPr>
        <p:spPr>
          <a:xfrm>
            <a:off x="1521512" y="143230"/>
            <a:ext cx="10093545" cy="1306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9"/>
              </a:lnSpc>
            </a:pPr>
            <a:r>
              <a:rPr lang="en-US" sz="6111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PRELIMINARY RESULTS </a:t>
            </a:r>
          </a:p>
          <a:p>
            <a:pPr algn="ctr">
              <a:lnSpc>
                <a:spcPts val="4889"/>
              </a:lnSpc>
            </a:pPr>
            <a:r>
              <a:rPr lang="en-US" sz="6111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Smartphone Use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3F86702D-8EC4-B31D-986B-DB75CAD98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3132669"/>
              </p:ext>
            </p:extLst>
          </p:nvPr>
        </p:nvGraphicFramePr>
        <p:xfrm>
          <a:off x="1851478" y="1867671"/>
          <a:ext cx="9089572" cy="4604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C9ABD-03A7-2B8A-1C96-495998AAF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C8C147-0F09-8BE1-9786-9D65E3ACC4CA}"/>
              </a:ext>
            </a:extLst>
          </p:cNvPr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8F7D6C9-477C-99B2-F369-804B4AA81A49}"/>
              </a:ext>
            </a:extLst>
          </p:cNvPr>
          <p:cNvSpPr/>
          <p:nvPr/>
        </p:nvSpPr>
        <p:spPr>
          <a:xfrm rot="-10800000">
            <a:off x="0" y="0"/>
            <a:ext cx="1521512" cy="760756"/>
          </a:xfrm>
          <a:custGeom>
            <a:avLst/>
            <a:gdLst/>
            <a:ahLst/>
            <a:cxnLst/>
            <a:rect l="l" t="t" r="r" b="b"/>
            <a:pathLst>
              <a:path w="2282268" h="1141134">
                <a:moveTo>
                  <a:pt x="0" y="0"/>
                </a:moveTo>
                <a:lnTo>
                  <a:pt x="2282268" y="0"/>
                </a:lnTo>
                <a:lnTo>
                  <a:pt x="2282268" y="1141134"/>
                </a:lnTo>
                <a:lnTo>
                  <a:pt x="0" y="1141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0295633-5F95-8A99-A33B-B372F74F312E}"/>
              </a:ext>
            </a:extLst>
          </p:cNvPr>
          <p:cNvSpPr/>
          <p:nvPr/>
        </p:nvSpPr>
        <p:spPr>
          <a:xfrm flipH="1" flipV="1">
            <a:off x="-168559" y="416968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14C0EB7-D1D0-B0B4-3044-B462F05C016C}"/>
              </a:ext>
            </a:extLst>
          </p:cNvPr>
          <p:cNvSpPr/>
          <p:nvPr/>
        </p:nvSpPr>
        <p:spPr>
          <a:xfrm rot="5400000">
            <a:off x="-311467" y="1200049"/>
            <a:ext cx="1521512" cy="760756"/>
          </a:xfrm>
          <a:custGeom>
            <a:avLst/>
            <a:gdLst/>
            <a:ahLst/>
            <a:cxnLst/>
            <a:rect l="l" t="t" r="r" b="b"/>
            <a:pathLst>
              <a:path w="2282268" h="1141134">
                <a:moveTo>
                  <a:pt x="0" y="0"/>
                </a:moveTo>
                <a:lnTo>
                  <a:pt x="2282268" y="0"/>
                </a:lnTo>
                <a:lnTo>
                  <a:pt x="2282268" y="1141134"/>
                </a:lnTo>
                <a:lnTo>
                  <a:pt x="0" y="1141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FB5E1F0-8CCE-ACE6-F580-1C9BD663ABF1}"/>
              </a:ext>
            </a:extLst>
          </p:cNvPr>
          <p:cNvSpPr txBox="1"/>
          <p:nvPr/>
        </p:nvSpPr>
        <p:spPr>
          <a:xfrm>
            <a:off x="1521512" y="143230"/>
            <a:ext cx="10093545" cy="1306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9"/>
              </a:lnSpc>
            </a:pPr>
            <a:r>
              <a:rPr lang="en-US" sz="6111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PRELIMINARY RESULTS –</a:t>
            </a:r>
          </a:p>
          <a:p>
            <a:pPr algn="ctr">
              <a:lnSpc>
                <a:spcPts val="4889"/>
              </a:lnSpc>
            </a:pPr>
            <a:r>
              <a:rPr lang="en-US" sz="6111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Well-being </a:t>
            </a:r>
          </a:p>
        </p:txBody>
      </p:sp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643486CB-A9C7-311F-C5C2-A8DCA97A60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153349"/>
              </p:ext>
            </p:extLst>
          </p:nvPr>
        </p:nvGraphicFramePr>
        <p:xfrm>
          <a:off x="1371599" y="1164771"/>
          <a:ext cx="9003099" cy="554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94237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1F5F8-51C9-5EB8-59E1-55E1F3883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C8EE9F-707F-912A-A7C8-0517670508D2}"/>
              </a:ext>
            </a:extLst>
          </p:cNvPr>
          <p:cNvSpPr/>
          <p:nvPr/>
        </p:nvSpPr>
        <p:spPr>
          <a:xfrm>
            <a:off x="9569450" y="-8255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979D8F2-C03C-8A1B-E9C1-673BF89B7102}"/>
              </a:ext>
            </a:extLst>
          </p:cNvPr>
          <p:cNvSpPr/>
          <p:nvPr/>
        </p:nvSpPr>
        <p:spPr>
          <a:xfrm rot="-10800000">
            <a:off x="0" y="0"/>
            <a:ext cx="1521512" cy="760756"/>
          </a:xfrm>
          <a:custGeom>
            <a:avLst/>
            <a:gdLst/>
            <a:ahLst/>
            <a:cxnLst/>
            <a:rect l="l" t="t" r="r" b="b"/>
            <a:pathLst>
              <a:path w="2282268" h="1141134">
                <a:moveTo>
                  <a:pt x="0" y="0"/>
                </a:moveTo>
                <a:lnTo>
                  <a:pt x="2282268" y="0"/>
                </a:lnTo>
                <a:lnTo>
                  <a:pt x="2282268" y="1141134"/>
                </a:lnTo>
                <a:lnTo>
                  <a:pt x="0" y="1141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1926964-2A9D-8776-2932-F9963E0F38AA}"/>
              </a:ext>
            </a:extLst>
          </p:cNvPr>
          <p:cNvSpPr/>
          <p:nvPr/>
        </p:nvSpPr>
        <p:spPr>
          <a:xfrm flipH="1" flipV="1">
            <a:off x="-168559" y="416968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9B684B7-9334-0A6F-E334-79C564203087}"/>
              </a:ext>
            </a:extLst>
          </p:cNvPr>
          <p:cNvSpPr/>
          <p:nvPr/>
        </p:nvSpPr>
        <p:spPr>
          <a:xfrm rot="5400000">
            <a:off x="-311467" y="1200049"/>
            <a:ext cx="1521512" cy="760756"/>
          </a:xfrm>
          <a:custGeom>
            <a:avLst/>
            <a:gdLst/>
            <a:ahLst/>
            <a:cxnLst/>
            <a:rect l="l" t="t" r="r" b="b"/>
            <a:pathLst>
              <a:path w="2282268" h="1141134">
                <a:moveTo>
                  <a:pt x="0" y="0"/>
                </a:moveTo>
                <a:lnTo>
                  <a:pt x="2282268" y="0"/>
                </a:lnTo>
                <a:lnTo>
                  <a:pt x="2282268" y="1141134"/>
                </a:lnTo>
                <a:lnTo>
                  <a:pt x="0" y="1141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7345522-BE53-C3A2-CD1B-74E96CB199CB}"/>
              </a:ext>
            </a:extLst>
          </p:cNvPr>
          <p:cNvSpPr txBox="1"/>
          <p:nvPr/>
        </p:nvSpPr>
        <p:spPr>
          <a:xfrm>
            <a:off x="1521512" y="143230"/>
            <a:ext cx="10093545" cy="1306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9"/>
              </a:lnSpc>
            </a:pPr>
            <a:r>
              <a:rPr lang="en-US" sz="6111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PRELIMINARY RESULTS </a:t>
            </a:r>
          </a:p>
          <a:p>
            <a:pPr algn="ctr">
              <a:lnSpc>
                <a:spcPts val="4889"/>
              </a:lnSpc>
            </a:pPr>
            <a:r>
              <a:rPr lang="en-US" sz="6111" b="1" dirty="0">
                <a:solidFill>
                  <a:srgbClr val="252930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well-being </a:t>
            </a:r>
          </a:p>
        </p:txBody>
      </p:sp>
      <p:graphicFrame>
        <p:nvGraphicFramePr>
          <p:cNvPr id="6" name="Chart 1">
            <a:extLst>
              <a:ext uri="{FF2B5EF4-FFF2-40B4-BE49-F238E27FC236}">
                <a16:creationId xmlns:a16="http://schemas.microsoft.com/office/drawing/2014/main" id="{733A7593-9C7F-521D-9F53-FEF0A000C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6535204"/>
              </p:ext>
            </p:extLst>
          </p:nvPr>
        </p:nvGraphicFramePr>
        <p:xfrm>
          <a:off x="1273629" y="1449743"/>
          <a:ext cx="9568542" cy="5049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991159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798</Words>
  <Application>Microsoft Office PowerPoint</Application>
  <PresentationFormat>Breedbeeld</PresentationFormat>
  <Paragraphs>147</Paragraphs>
  <Slides>12</Slides>
  <Notes>12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Maven Pro</vt:lpstr>
      <vt:lpstr>Maven Pro Bold</vt:lpstr>
      <vt:lpstr>Open Sans Bold</vt:lpstr>
      <vt:lpstr>Kantoorthema</vt:lpstr>
      <vt:lpstr>Worksheet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Further reading</vt:lpstr>
      <vt:lpstr>PowerPoint-presentatie</vt:lpstr>
    </vt:vector>
  </TitlesOfParts>
  <Company>Scholen aan Zee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Hartenberg, L.</dc:creator>
  <cp:lastModifiedBy>Hartenberg, L.</cp:lastModifiedBy>
  <cp:revision>1</cp:revision>
  <dcterms:created xsi:type="dcterms:W3CDTF">2025-09-24T09:02:39Z</dcterms:created>
  <dcterms:modified xsi:type="dcterms:W3CDTF">2025-10-08T09:27:00Z</dcterms:modified>
</cp:coreProperties>
</file>