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14"/>
  </p:notesMasterIdLst>
  <p:sldIdLst>
    <p:sldId id="701" r:id="rId5"/>
    <p:sldId id="702" r:id="rId6"/>
    <p:sldId id="716" r:id="rId7"/>
    <p:sldId id="719" r:id="rId8"/>
    <p:sldId id="718" r:id="rId9"/>
    <p:sldId id="721" r:id="rId10"/>
    <p:sldId id="720" r:id="rId11"/>
    <p:sldId id="722" r:id="rId12"/>
    <p:sldId id="723" r:id="rId13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enda" initials="B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74A8E2"/>
    <a:srgbClr val="F1886A"/>
    <a:srgbClr val="F49F88"/>
    <a:srgbClr val="F5B599"/>
    <a:srgbClr val="F4995D"/>
    <a:srgbClr val="FF9966"/>
    <a:srgbClr val="EA975D"/>
    <a:srgbClr val="F1995D"/>
    <a:srgbClr val="F19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79403"/>
  </p:normalViewPr>
  <p:slideViewPr>
    <p:cSldViewPr snapToGrid="0">
      <p:cViewPr varScale="1">
        <p:scale>
          <a:sx n="59" d="100"/>
          <a:sy n="59" d="100"/>
        </p:scale>
        <p:origin x="1589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D9DA-E963-4C45-BB49-61B2A69FD25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60050-C22E-40EC-A403-2070E031F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2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83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05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35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5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74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7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93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143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60050-C22E-40EC-A403-2070E031F9C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60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8478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05275"/>
            <a:ext cx="91440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19536" y="6381328"/>
            <a:ext cx="8424936" cy="365125"/>
          </a:xfrm>
          <a:prstGeom prst="rect">
            <a:avLst/>
          </a:prstGeom>
        </p:spPr>
        <p:txBody>
          <a:bodyPr/>
          <a:lstStyle>
            <a:lvl1pPr algn="ctr">
              <a:defRPr lang="en-US" sz="1200" b="1" smtClean="0">
                <a:solidFill>
                  <a:schemeClr val="tx2"/>
                </a:solidFill>
              </a:defRPr>
            </a:lvl1pPr>
          </a:lstStyle>
          <a:p>
            <a:r>
              <a:rPr lang="en-US"/>
              <a:t>Stress in Action is a multidisciplinary 10-year research project funded by the Dutch Research Council Gravitation </a:t>
            </a:r>
            <a:r>
              <a:rPr lang="en-US" err="1"/>
              <a:t>Programme</a:t>
            </a:r>
            <a:endParaRPr lang="en-US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531" y="497903"/>
            <a:ext cx="3642938" cy="1703240"/>
          </a:xfrm>
          <a:prstGeom prst="rect">
            <a:avLst/>
          </a:prstGeom>
        </p:spPr>
      </p:pic>
      <p:sp>
        <p:nvSpPr>
          <p:cNvPr id="8" name="Tekstvak 7"/>
          <p:cNvSpPr txBox="1"/>
          <p:nvPr userDrawn="1"/>
        </p:nvSpPr>
        <p:spPr>
          <a:xfrm>
            <a:off x="4871864" y="2218599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>
                <a:solidFill>
                  <a:schemeClr val="accent2">
                    <a:lumMod val="60000"/>
                    <a:lumOff val="40000"/>
                  </a:schemeClr>
                </a:solidFill>
              </a:rPr>
              <a:t>stress-in-action.com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2" hasCustomPrompt="1"/>
          </p:nvPr>
        </p:nvSpPr>
        <p:spPr>
          <a:xfrm>
            <a:off x="335360" y="6381328"/>
            <a:ext cx="1331912" cy="36512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logo</a:t>
            </a:r>
          </a:p>
        </p:txBody>
      </p:sp>
      <p:pic>
        <p:nvPicPr>
          <p:cNvPr id="11" name="Afbeelding 10" descr="Afbeelding met tekst, Lettertype, schermopname, logo&#10;&#10;Automatisch gegenereerde beschrijving">
            <a:extLst>
              <a:ext uri="{FF2B5EF4-FFF2-40B4-BE49-F238E27FC236}">
                <a16:creationId xmlns:a16="http://schemas.microsoft.com/office/drawing/2014/main" id="{5249A004-3750-1D14-A7C3-A178ACF6EC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104" b="50000"/>
          <a:stretch/>
        </p:blipFill>
        <p:spPr>
          <a:xfrm>
            <a:off x="479376" y="5445224"/>
            <a:ext cx="3006756" cy="720000"/>
          </a:xfrm>
          <a:prstGeom prst="rect">
            <a:avLst/>
          </a:prstGeom>
        </p:spPr>
      </p:pic>
      <p:pic>
        <p:nvPicPr>
          <p:cNvPr id="12" name="Afbeelding 11" descr="Afbeelding met tekst, Lettertype, schermopname, logo&#10;&#10;Automatisch gegenereerde beschrijving">
            <a:extLst>
              <a:ext uri="{FF2B5EF4-FFF2-40B4-BE49-F238E27FC236}">
                <a16:creationId xmlns:a16="http://schemas.microsoft.com/office/drawing/2014/main" id="{44D3585E-9A9A-359F-9EA7-1DE12E403D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44" t="49711" r="9248" b="289"/>
          <a:stretch/>
        </p:blipFill>
        <p:spPr>
          <a:xfrm>
            <a:off x="6757022" y="5418506"/>
            <a:ext cx="4959767" cy="720000"/>
          </a:xfrm>
          <a:prstGeom prst="rect">
            <a:avLst/>
          </a:prstGeom>
        </p:spPr>
      </p:pic>
      <p:pic>
        <p:nvPicPr>
          <p:cNvPr id="16" name="Afbeelding 15" descr="Afbeelding met tekst, Lettertype, schermopname&#10;&#10;Door AI gegenereerde inhoud is mogelijk onjuist.">
            <a:extLst>
              <a:ext uri="{FF2B5EF4-FFF2-40B4-BE49-F238E27FC236}">
                <a16:creationId xmlns:a16="http://schemas.microsoft.com/office/drawing/2014/main" id="{43CA3C19-0C97-766E-86C2-2A0E9013CD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0" r="26830" b="63730"/>
          <a:stretch/>
        </p:blipFill>
        <p:spPr>
          <a:xfrm>
            <a:off x="3600638" y="5606971"/>
            <a:ext cx="1473254" cy="441927"/>
          </a:xfrm>
          <a:prstGeom prst="rect">
            <a:avLst/>
          </a:prstGeom>
        </p:spPr>
      </p:pic>
      <p:pic>
        <p:nvPicPr>
          <p:cNvPr id="18" name="Afbeelding 17" descr="Afbeelding met tekst, Lettertype, schermopname, logo&#10;&#10;Automatisch gegenereerde beschrijving">
            <a:extLst>
              <a:ext uri="{FF2B5EF4-FFF2-40B4-BE49-F238E27FC236}">
                <a16:creationId xmlns:a16="http://schemas.microsoft.com/office/drawing/2014/main" id="{94A0CA81-38DC-FA48-CC2A-00C57906E6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72" b="50000"/>
          <a:stretch/>
        </p:blipFill>
        <p:spPr>
          <a:xfrm>
            <a:off x="5223520" y="5462562"/>
            <a:ext cx="1533502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8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D6E8-04C8-4398-BC91-6319E7C220D3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86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595-3A99-4A4D-8BDC-93188FDC2DEF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12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5FC8E-E570-437E-8D0A-9410CA6BAE13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298450" y="6378703"/>
            <a:ext cx="1079500" cy="365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Logo</a:t>
            </a:r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92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5943-B888-41C2-B013-159DFC04D62E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10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5B9-6EF2-4049-AC3F-551980E56449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06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64A5-A9E6-41F1-BEE4-FAFBF7F80E5F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3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B302-5872-4F56-8230-11B72A08DE88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43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FF8B-1856-4033-84A4-9A0C6B35BD37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1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FD82-9E46-4C25-882C-56C899118329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30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92C5F-DB1F-48C8-A89C-4695DCF02A34}" type="datetime1">
              <a:rPr lang="nl-NL" smtClean="0">
                <a:solidFill>
                  <a:prstClr val="black">
                    <a:tint val="75000"/>
                  </a:prstClr>
                </a:solidFill>
              </a:rPr>
              <a:t>10-10-2025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53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/>
          <p:cNvSpPr txBox="1"/>
          <p:nvPr userDrawn="1"/>
        </p:nvSpPr>
        <p:spPr>
          <a:xfrm>
            <a:off x="0" y="6238099"/>
            <a:ext cx="12192000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nl-NL"/>
          </a:p>
          <a:p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err="1"/>
              <a:t>Titel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83832" y="63787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82ABF-5A8B-4460-9B21-BC617A1B21F9}" type="datetime1">
              <a:rPr lang="nl-NL" smtClean="0"/>
              <a:pPr/>
              <a:t>10-10-2025</a:t>
            </a:fld>
            <a:endParaRPr lang="it-IT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19" y="6311900"/>
            <a:ext cx="950681" cy="44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54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0836" y="2257102"/>
            <a:ext cx="11970328" cy="991245"/>
          </a:xfrm>
        </p:spPr>
        <p:txBody>
          <a:bodyPr>
            <a:normAutofit/>
          </a:bodyPr>
          <a:lstStyle/>
          <a:p>
            <a:r>
              <a:rPr lang="en-US" sz="4000" dirty="0">
                <a:ea typeface="Calibri Light"/>
                <a:cs typeface="Calibri Light"/>
              </a:rPr>
              <a:t>Predicting Dropout in Intensive Longitudinal Data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345254"/>
            <a:ext cx="9144000" cy="105191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Extending the Joint Model for Autocorrelated Data</a:t>
            </a:r>
            <a:br>
              <a:rPr lang="en-US" dirty="0"/>
            </a:br>
            <a:br>
              <a:rPr lang="en-US" dirty="0"/>
            </a:br>
            <a:r>
              <a:rPr lang="en-US" i="0" dirty="0"/>
              <a:t>Fridtjof Petersen, Laura F. </a:t>
            </a:r>
            <a:r>
              <a:rPr lang="en-US" i="0" dirty="0" err="1"/>
              <a:t>Bringmann</a:t>
            </a:r>
            <a:r>
              <a:rPr lang="en-US" i="0" dirty="0"/>
              <a:t>, Dimitris Rizopoulos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8826" y="6381328"/>
            <a:ext cx="9005666" cy="365125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>
              <a:defRPr lang="en-US" b="1" smtClean="0">
                <a:solidFill>
                  <a:schemeClr val="tx2"/>
                </a:solidFill>
              </a:defRPr>
            </a:lvl1pPr>
          </a:lstStyle>
          <a:p>
            <a:r>
              <a:rPr lang="en-US" sz="1400">
                <a:latin typeface="+mj-lt"/>
              </a:rPr>
              <a:t>Stress in Action is a multidisciplinary 10-year research project funded by the Dutch Research Council Gravitation Programme</a:t>
            </a:r>
            <a:endParaRPr lang="en-US" sz="1400">
              <a:latin typeface="+mj-l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8269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A5123-FCA6-94EA-D6D4-7DAAD5C21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DE" sz="3600" dirty="0"/>
              <a:t>What are joint models?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5CC8D-B01A-E357-3306-53D481DB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6154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Longitudinal: </a:t>
            </a:r>
            <a:r>
              <a:rPr lang="en-GB" dirty="0"/>
              <a:t>Multiple observations per person over time (e.g. ESM data)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Time-to-event</a:t>
            </a:r>
            <a:r>
              <a:rPr lang="en-GB" dirty="0"/>
              <a:t>: Binary events with a time-stamp (e.g. therapy dropout)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1. Describe how ESM data changes over time for an individual</a:t>
            </a:r>
          </a:p>
          <a:p>
            <a:pPr marL="0" indent="0">
              <a:buNone/>
            </a:pPr>
            <a:r>
              <a:rPr lang="en-GB" dirty="0"/>
              <a:t>2. Use change to predict when events are likely to happen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A98F471-0F56-09B1-22F5-0DE36641D4B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>
            <a:normAutofit fontScale="85000" lnSpcReduction="20000"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8004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A5123-FCA6-94EA-D6D4-7DAAD5C2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75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DE" sz="3600" dirty="0"/>
              <a:t>Why are they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5CC8D-B01A-E357-3306-53D481DB2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/>
              <a:t>Timing of events is often </a:t>
            </a:r>
            <a:r>
              <a:rPr lang="en-GB" b="1" dirty="0">
                <a:solidFill>
                  <a:schemeClr val="accent6">
                    <a:lumMod val="50000"/>
                  </a:schemeClr>
                </a:solidFill>
              </a:rPr>
              <a:t>ignored</a:t>
            </a:r>
            <a:r>
              <a:rPr lang="en-GB" dirty="0"/>
              <a:t> in outcome predictions </a:t>
            </a:r>
          </a:p>
          <a:p>
            <a:pPr lvl="1"/>
            <a:r>
              <a:rPr lang="en-DE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JMs allow us to predict </a:t>
            </a:r>
            <a:r>
              <a:rPr lang="en-DE" b="1" i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if</a:t>
            </a:r>
            <a:r>
              <a:rPr lang="en-DE" i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DE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and </a:t>
            </a:r>
            <a:r>
              <a:rPr lang="en-DE" b="1" i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when</a:t>
            </a:r>
            <a:r>
              <a:rPr lang="en-DE" i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an</a:t>
            </a:r>
            <a:r>
              <a:rPr lang="en-DE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event </a:t>
            </a:r>
            <a:r>
              <a:rPr lang="en-DE" dirty="0">
                <a:solidFill>
                  <a:schemeClr val="accent6">
                    <a:lumMod val="50000"/>
                  </a:schemeClr>
                </a:solidFill>
              </a:rPr>
              <a:t>is likely to occur</a:t>
            </a:r>
            <a:endParaRPr lang="en-DE" sz="2800" dirty="0">
              <a:latin typeface="+mj-lt"/>
            </a:endParaRPr>
          </a:p>
          <a:p>
            <a:pPr marL="514350" indent="-514350">
              <a:buAutoNum type="arabicPeriod"/>
            </a:pPr>
            <a:endParaRPr lang="en-DE" sz="2800" dirty="0">
              <a:latin typeface="+mj-lt"/>
            </a:endParaRPr>
          </a:p>
          <a:p>
            <a:pPr marL="514350" indent="-514350">
              <a:buAutoNum type="arabicPeriod"/>
            </a:pPr>
            <a:endParaRPr lang="en-DE" sz="28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en-DE" sz="2800" dirty="0">
                <a:latin typeface="+mj-lt"/>
              </a:rPr>
              <a:t>ESM and event outcomes do not match in terms of </a:t>
            </a:r>
            <a:r>
              <a:rPr lang="en-DE" sz="2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timescale</a:t>
            </a:r>
          </a:p>
          <a:p>
            <a:pPr lvl="1"/>
            <a:r>
              <a:rPr lang="en-DE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JMs make</a:t>
            </a:r>
            <a:r>
              <a:rPr lang="en-DE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DE" b="1" dirty="0">
                <a:solidFill>
                  <a:schemeClr val="accent6">
                    <a:lumMod val="50000"/>
                  </a:schemeClr>
                </a:solidFill>
              </a:rPr>
              <a:t>dynamic</a:t>
            </a:r>
            <a:r>
              <a:rPr lang="en-DE" dirty="0">
                <a:solidFill>
                  <a:schemeClr val="accent6">
                    <a:lumMod val="50000"/>
                  </a:schemeClr>
                </a:solidFill>
              </a:rPr>
              <a:t> predictions for new </a:t>
            </a:r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participants as we collect</a:t>
            </a:r>
            <a:r>
              <a:rPr lang="en-GB" b="1" dirty="0">
                <a:solidFill>
                  <a:schemeClr val="accent6">
                    <a:lumMod val="50000"/>
                  </a:schemeClr>
                </a:solidFill>
              </a:rPr>
              <a:t> new data</a:t>
            </a:r>
            <a:endParaRPr lang="en-DE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62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A5123-FCA6-94EA-D6D4-7DAAD5C2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75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DE" sz="3600" dirty="0"/>
              <a:t>Our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5CC8D-B01A-E357-3306-53D481DB2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DE" sz="2800" dirty="0">
                <a:latin typeface="+mj-lt"/>
              </a:rPr>
              <a:t>We extended joint model to handle autocorrelation of ESM data</a:t>
            </a:r>
          </a:p>
          <a:p>
            <a:pPr marL="514350" indent="-514350">
              <a:buAutoNum type="arabicPeriod"/>
            </a:pPr>
            <a:endParaRPr lang="en-DE" dirty="0"/>
          </a:p>
          <a:p>
            <a:pPr marL="514350" indent="-514350">
              <a:buAutoNum type="arabicPeriod"/>
            </a:pPr>
            <a:r>
              <a:rPr lang="en-DE" dirty="0"/>
              <a:t>We predicted </a:t>
            </a:r>
            <a:r>
              <a:rPr lang="en-DE" b="1" dirty="0"/>
              <a:t>dropout</a:t>
            </a:r>
            <a:r>
              <a:rPr lang="en-DE" dirty="0"/>
              <a:t> from </a:t>
            </a:r>
            <a:r>
              <a:rPr lang="en-GB" dirty="0"/>
              <a:t>an ESM</a:t>
            </a:r>
            <a:r>
              <a:rPr lang="en-DE" dirty="0"/>
              <a:t> study using </a:t>
            </a:r>
            <a:r>
              <a:rPr lang="en-DE" b="1" dirty="0">
                <a:solidFill>
                  <a:schemeClr val="accent6">
                    <a:lumMod val="50000"/>
                  </a:schemeClr>
                </a:solidFill>
              </a:rPr>
              <a:t>affect</a:t>
            </a:r>
            <a:r>
              <a:rPr lang="en-DE" dirty="0"/>
              <a:t> and </a:t>
            </a:r>
            <a:r>
              <a:rPr lang="en-DE" b="1" dirty="0">
                <a:solidFill>
                  <a:schemeClr val="accent6">
                    <a:lumMod val="50000"/>
                  </a:schemeClr>
                </a:solidFill>
              </a:rPr>
              <a:t>intermittent missingness</a:t>
            </a:r>
          </a:p>
          <a:p>
            <a:pPr lvl="1"/>
            <a:r>
              <a:rPr lang="en-DE" dirty="0"/>
              <a:t>Better predictions than baseline variables? (age, sex, depression)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931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B6CF369-58D2-5F22-C649-4A644B122F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1404269" y="113584"/>
            <a:ext cx="4691732" cy="663083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0883551-553A-4477-50CA-D394FE1385C8}"/>
              </a:ext>
            </a:extLst>
          </p:cNvPr>
          <p:cNvSpPr/>
          <p:nvPr/>
        </p:nvSpPr>
        <p:spPr>
          <a:xfrm>
            <a:off x="2627698" y="529389"/>
            <a:ext cx="2877954" cy="228118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00C520-9D47-B8E7-8343-9357C050F18A}"/>
              </a:ext>
            </a:extLst>
          </p:cNvPr>
          <p:cNvSpPr/>
          <p:nvPr/>
        </p:nvSpPr>
        <p:spPr>
          <a:xfrm>
            <a:off x="2627698" y="3723373"/>
            <a:ext cx="2877954" cy="228118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401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B6CF369-58D2-5F22-C649-4A644B122F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1404269" y="113584"/>
            <a:ext cx="4691732" cy="663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698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B6CF369-58D2-5F22-C649-4A644B122F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268" y="113584"/>
            <a:ext cx="9383463" cy="663083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F5B4958-3E29-08FD-E47B-992A3EF14883}"/>
              </a:ext>
            </a:extLst>
          </p:cNvPr>
          <p:cNvSpPr/>
          <p:nvPr/>
        </p:nvSpPr>
        <p:spPr>
          <a:xfrm>
            <a:off x="8577942" y="529389"/>
            <a:ext cx="1695651" cy="228118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009356-5630-63E7-4DA4-59652E3D7524}"/>
              </a:ext>
            </a:extLst>
          </p:cNvPr>
          <p:cNvSpPr/>
          <p:nvPr/>
        </p:nvSpPr>
        <p:spPr>
          <a:xfrm>
            <a:off x="8577941" y="3762446"/>
            <a:ext cx="1695651" cy="228118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99967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B6CF369-58D2-5F22-C649-4A644B122F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268" y="113584"/>
            <a:ext cx="9383463" cy="663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04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A5123-FCA6-94EA-D6D4-7DAAD5C2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75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DE" sz="360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5CC8D-B01A-E357-3306-53D481DB2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DE" sz="2800" dirty="0">
                <a:latin typeface="+mj-lt"/>
              </a:rPr>
              <a:t>Joint models allow us to integrate both longitudinal and time-to-event data in a single </a:t>
            </a:r>
            <a:r>
              <a:rPr lang="en-GB" sz="2800" dirty="0">
                <a:latin typeface="+mj-lt"/>
              </a:rPr>
              <a:t>model</a:t>
            </a:r>
            <a:endParaRPr lang="en-DE" sz="2800" dirty="0">
              <a:latin typeface="+mj-lt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/>
              <a:t>Provides updated, individualised risk estimates that could inform interventions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A49139-C500-B897-6293-41BF214EA1B0}"/>
              </a:ext>
            </a:extLst>
          </p:cNvPr>
          <p:cNvSpPr txBox="1">
            <a:spLocks/>
          </p:cNvSpPr>
          <p:nvPr/>
        </p:nvSpPr>
        <p:spPr>
          <a:xfrm>
            <a:off x="1056903" y="4001294"/>
            <a:ext cx="24374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DE" sz="3600" dirty="0"/>
              <a:t>Questions?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1AF58F-903F-6E6A-B4EB-202343D35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114" y="3270703"/>
            <a:ext cx="2786743" cy="2786743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98854AB-2054-EBD7-2A30-11F718957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648" y="5172853"/>
            <a:ext cx="654130" cy="57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19E0B4-A535-0D5B-FA50-B4BA3903360E}"/>
              </a:ext>
            </a:extLst>
          </p:cNvPr>
          <p:cNvSpPr txBox="1"/>
          <p:nvPr/>
        </p:nvSpPr>
        <p:spPr>
          <a:xfrm>
            <a:off x="1664778" y="5217970"/>
            <a:ext cx="3480889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</a:rPr>
              <a:t>@</a:t>
            </a:r>
            <a:r>
              <a:rPr lang="en-GB" sz="2400" b="1" dirty="0" err="1">
                <a:solidFill>
                  <a:schemeClr val="accent6">
                    <a:lumMod val="50000"/>
                  </a:schemeClr>
                </a:solidFill>
                <a:effectLst/>
                <a:latin typeface="+mj-lt"/>
              </a:rPr>
              <a:t>fridtjofptrsn.bsky.social</a:t>
            </a:r>
            <a:endParaRPr lang="en-GB" sz="2400" b="1" dirty="0">
              <a:solidFill>
                <a:schemeClr val="accent6">
                  <a:lumMod val="50000"/>
                </a:schemeClr>
              </a:solidFill>
              <a:effectLst/>
              <a:latin typeface="+mj-lt"/>
            </a:endParaRPr>
          </a:p>
          <a:p>
            <a:endParaRPr lang="en-DE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59C763C-27DB-CC89-AEF7-8E5CDF810658}"/>
              </a:ext>
            </a:extLst>
          </p:cNvPr>
          <p:cNvSpPr txBox="1">
            <a:spLocks/>
          </p:cNvSpPr>
          <p:nvPr/>
        </p:nvSpPr>
        <p:spPr>
          <a:xfrm>
            <a:off x="6835403" y="3892407"/>
            <a:ext cx="24374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DE" sz="3600" dirty="0"/>
              <a:t>Paper -&gt;</a:t>
            </a:r>
          </a:p>
        </p:txBody>
      </p:sp>
    </p:spTree>
    <p:extLst>
      <p:ext uri="{BB962C8B-B14F-4D97-AF65-F5344CB8AC3E}">
        <p14:creationId xmlns:p14="http://schemas.microsoft.com/office/powerpoint/2010/main" val="1661220043"/>
      </p:ext>
    </p:extLst>
  </p:cSld>
  <p:clrMapOvr>
    <a:masterClrMapping/>
  </p:clrMapOvr>
</p:sld>
</file>

<file path=ppt/theme/theme1.xml><?xml version="1.0" encoding="utf-8"?>
<a:theme xmlns:a="http://schemas.openxmlformats.org/drawingml/2006/main" name="SiA Huisstijl">
  <a:themeElements>
    <a:clrScheme name="Aangepas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680FF"/>
      </a:accent1>
      <a:accent2>
        <a:srgbClr val="FF330D"/>
      </a:accent2>
      <a:accent3>
        <a:srgbClr val="A5A5A5"/>
      </a:accent3>
      <a:accent4>
        <a:srgbClr val="FFFFFF"/>
      </a:accent4>
      <a:accent5>
        <a:srgbClr val="000000"/>
      </a:accent5>
      <a:accent6>
        <a:srgbClr val="89B9FF"/>
      </a:accent6>
      <a:hlink>
        <a:srgbClr val="FF330D"/>
      </a:hlink>
      <a:folHlink>
        <a:srgbClr val="89B9FF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2">
            <a:lumMod val="90000"/>
          </a:schemeClr>
        </a:solidFill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4A9B9BF175264195433DC29D888F6E" ma:contentTypeVersion="10" ma:contentTypeDescription="Een nieuw document maken." ma:contentTypeScope="" ma:versionID="0e0d2db415083832643965272a8f6a72">
  <xsd:schema xmlns:xsd="http://www.w3.org/2001/XMLSchema" xmlns:xs="http://www.w3.org/2001/XMLSchema" xmlns:p="http://schemas.microsoft.com/office/2006/metadata/properties" xmlns:ns2="6526f311-2dc7-4bf3-8b34-14cbf033560c" targetNamespace="http://schemas.microsoft.com/office/2006/metadata/properties" ma:root="true" ma:fieldsID="77666b0d32ff5f9a8562bc0fbd842a11" ns2:_="">
    <xsd:import namespace="6526f311-2dc7-4bf3-8b34-14cbf0335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26f311-2dc7-4bf3-8b34-14cbf03356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d5e0f8d3-5d55-42d7-8108-7e842a0d7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526f311-2dc7-4bf3-8b34-14cbf033560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151A3E-14F9-49B1-AA0F-E4C03D06A9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26f311-2dc7-4bf3-8b34-14cbf0335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769449-EA4D-4C64-B061-1E53BD4B16F4}">
  <ds:schemaRefs>
    <ds:schemaRef ds:uri="1acb8f41-2a33-4baf-8cf1-caa83d506ca0"/>
    <ds:schemaRef ds:uri="a80ab04c-8f70-4963-96ff-2715df65a1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6526f311-2dc7-4bf3-8b34-14cbf033560c"/>
  </ds:schemaRefs>
</ds:datastoreItem>
</file>

<file path=customXml/itemProps3.xml><?xml version="1.0" encoding="utf-8"?>
<ds:datastoreItem xmlns:ds="http://schemas.openxmlformats.org/officeDocument/2006/customXml" ds:itemID="{3A4D2DFD-D038-41DB-A6C4-990B54540E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4816</TotalTime>
  <Words>235</Words>
  <Application>Microsoft Office PowerPoint</Application>
  <PresentationFormat>Widescreen</PresentationFormat>
  <Paragraphs>40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SiA Huisstijl</vt:lpstr>
      <vt:lpstr>Predicting Dropout in Intensive Longitudinal Data</vt:lpstr>
      <vt:lpstr>What are joint models?</vt:lpstr>
      <vt:lpstr>Why are they important?</vt:lpstr>
      <vt:lpstr>Our study</vt:lpstr>
      <vt:lpstr>PowerPoint Presentation</vt:lpstr>
      <vt:lpstr>PowerPoint Presentation</vt:lpstr>
      <vt:lpstr>PowerPoint Presentation</vt:lpstr>
      <vt:lpstr>PowerPoint Presentation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Brenda</dc:creator>
  <cp:lastModifiedBy>Petra Olsthoorn</cp:lastModifiedBy>
  <cp:revision>12</cp:revision>
  <cp:lastPrinted>2021-11-03T11:17:45Z</cp:lastPrinted>
  <dcterms:modified xsi:type="dcterms:W3CDTF">2025-10-10T09:59:35Z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0x010100C04A9B9BF175264195433DC29D888F6E</vt:lpwstr>
  </property>
  <property fmtid="{D5CDD505-2E9C-101B-9397-08002B2CF9AE}" pid="3" name="MediaServiceImageTags">
    <vt:lpwstr/>
  </property>
  <property fmtid="{D5CDD505-2E9C-101B-9397-08002B2CF9AE}" pid="4" name="MSIP_Label_8772ba27-cab8-4042-a351-a31f6e4eacdc_Enabled">
    <vt:lpwstr>true</vt:lpwstr>
  </property>
  <property fmtid="{D5CDD505-2E9C-101B-9397-08002B2CF9AE}" pid="5" name="MSIP_Label_8772ba27-cab8-4042-a351-a31f6e4eacdc_SetDate">
    <vt:lpwstr>2025-10-10T09:59:20Z</vt:lpwstr>
  </property>
  <property fmtid="{D5CDD505-2E9C-101B-9397-08002B2CF9AE}" pid="6" name="MSIP_Label_8772ba27-cab8-4042-a351-a31f6e4eacdc_Method">
    <vt:lpwstr>Standard</vt:lpwstr>
  </property>
  <property fmtid="{D5CDD505-2E9C-101B-9397-08002B2CF9AE}" pid="7" name="MSIP_Label_8772ba27-cab8-4042-a351-a31f6e4eacdc_Name">
    <vt:lpwstr>Internal</vt:lpwstr>
  </property>
  <property fmtid="{D5CDD505-2E9C-101B-9397-08002B2CF9AE}" pid="8" name="MSIP_Label_8772ba27-cab8-4042-a351-a31f6e4eacdc_SiteId">
    <vt:lpwstr>715902d6-f63e-4b8d-929b-4bb170bad492</vt:lpwstr>
  </property>
  <property fmtid="{D5CDD505-2E9C-101B-9397-08002B2CF9AE}" pid="9" name="MSIP_Label_8772ba27-cab8-4042-a351-a31f6e4eacdc_ActionId">
    <vt:lpwstr>968eceab-30ff-42a4-918d-3b19c1ac4032</vt:lpwstr>
  </property>
  <property fmtid="{D5CDD505-2E9C-101B-9397-08002B2CF9AE}" pid="10" name="MSIP_Label_8772ba27-cab8-4042-a351-a31f6e4eacdc_ContentBits">
    <vt:lpwstr>0</vt:lpwstr>
  </property>
  <property fmtid="{D5CDD505-2E9C-101B-9397-08002B2CF9AE}" pid="11" name="MSIP_Label_8772ba27-cab8-4042-a351-a31f6e4eacdc_Tag">
    <vt:lpwstr>10, 3, 0, 1</vt:lpwstr>
  </property>
</Properties>
</file>