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Roboto" charset="1" panose="02000000000000000000"/>
      <p:regular r:id="rId11"/>
    </p:embeddedFont>
    <p:embeddedFont>
      <p:font typeface="Lato Bold" charset="1" panose="020F0502020204030203"/>
      <p:regular r:id="rId12"/>
    </p:embeddedFont>
    <p:embeddedFont>
      <p:font typeface="Trocchi" charset="1" panose="00000500000000000000"/>
      <p:regular r:id="rId13"/>
    </p:embeddedFont>
    <p:embeddedFont>
      <p:font typeface="Arimo" charset="1" panose="020B0604020202020204"/>
      <p:regular r:id="rId14"/>
    </p:embeddedFont>
    <p:embeddedFont>
      <p:font typeface="Roboto Bold" charset="1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86557" y="7532654"/>
            <a:ext cx="4762600" cy="2606441"/>
          </a:xfrm>
          <a:custGeom>
            <a:avLst/>
            <a:gdLst/>
            <a:ahLst/>
            <a:cxnLst/>
            <a:rect r="r" b="b" t="t" l="l"/>
            <a:pathLst>
              <a:path h="2606441" w="4762600">
                <a:moveTo>
                  <a:pt x="0" y="0"/>
                </a:moveTo>
                <a:lnTo>
                  <a:pt x="4762600" y="0"/>
                </a:lnTo>
                <a:lnTo>
                  <a:pt x="4762600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48" r="0" b="-14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43050" y="-666714"/>
            <a:ext cx="3086100" cy="11408396"/>
          </a:xfrm>
          <a:custGeom>
            <a:avLst/>
            <a:gdLst/>
            <a:ahLst/>
            <a:cxnLst/>
            <a:rect r="r" b="b" t="t" l="l"/>
            <a:pathLst>
              <a:path h="11408396" w="3086100">
                <a:moveTo>
                  <a:pt x="0" y="0"/>
                </a:moveTo>
                <a:lnTo>
                  <a:pt x="3086100" y="0"/>
                </a:lnTo>
                <a:lnTo>
                  <a:pt x="3086100" y="11408396"/>
                </a:lnTo>
                <a:lnTo>
                  <a:pt x="0" y="114083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7773" y="4043904"/>
            <a:ext cx="110236" cy="2938714"/>
          </a:xfrm>
          <a:custGeom>
            <a:avLst/>
            <a:gdLst/>
            <a:ahLst/>
            <a:cxnLst/>
            <a:rect r="r" b="b" t="t" l="l"/>
            <a:pathLst>
              <a:path h="2938714" w="110236">
                <a:moveTo>
                  <a:pt x="0" y="0"/>
                </a:moveTo>
                <a:lnTo>
                  <a:pt x="110236" y="0"/>
                </a:lnTo>
                <a:lnTo>
                  <a:pt x="110236" y="2938714"/>
                </a:lnTo>
                <a:lnTo>
                  <a:pt x="0" y="2938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52928" y="3206708"/>
            <a:ext cx="3459096" cy="569486"/>
            <a:chOff x="0" y="0"/>
            <a:chExt cx="4612128" cy="7593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12132" cy="759333"/>
            </a:xfrm>
            <a:custGeom>
              <a:avLst/>
              <a:gdLst/>
              <a:ahLst/>
              <a:cxnLst/>
              <a:rect r="r" b="b" t="t" l="l"/>
              <a:pathLst>
                <a:path h="759333" w="4612132">
                  <a:moveTo>
                    <a:pt x="225044" y="0"/>
                  </a:moveTo>
                  <a:lnTo>
                    <a:pt x="4387088" y="0"/>
                  </a:lnTo>
                  <a:cubicBezTo>
                    <a:pt x="4511421" y="0"/>
                    <a:pt x="4612132" y="100711"/>
                    <a:pt x="4612132" y="225044"/>
                  </a:cubicBezTo>
                  <a:lnTo>
                    <a:pt x="4612132" y="534289"/>
                  </a:lnTo>
                  <a:cubicBezTo>
                    <a:pt x="4612132" y="658622"/>
                    <a:pt x="4511421" y="759333"/>
                    <a:pt x="4387088" y="759333"/>
                  </a:cubicBezTo>
                  <a:lnTo>
                    <a:pt x="225044" y="759333"/>
                  </a:lnTo>
                  <a:cubicBezTo>
                    <a:pt x="100711" y="759333"/>
                    <a:pt x="0" y="658495"/>
                    <a:pt x="0" y="534289"/>
                  </a:cubicBezTo>
                  <a:lnTo>
                    <a:pt x="0" y="225044"/>
                  </a:lnTo>
                  <a:cubicBezTo>
                    <a:pt x="0" y="100711"/>
                    <a:pt x="100711" y="0"/>
                    <a:pt x="225044" y="0"/>
                  </a:cubicBezTo>
                  <a:close/>
                </a:path>
              </a:pathLst>
            </a:custGeom>
            <a:solidFill>
              <a:srgbClr val="EA5C4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752928" y="3206708"/>
            <a:ext cx="3459096" cy="569486"/>
            <a:chOff x="0" y="0"/>
            <a:chExt cx="4612128" cy="7593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12128" cy="759315"/>
            </a:xfrm>
            <a:custGeom>
              <a:avLst/>
              <a:gdLst/>
              <a:ahLst/>
              <a:cxnLst/>
              <a:rect r="r" b="b" t="t" l="l"/>
              <a:pathLst>
                <a:path h="759315" w="4612128">
                  <a:moveTo>
                    <a:pt x="0" y="0"/>
                  </a:moveTo>
                  <a:lnTo>
                    <a:pt x="4612128" y="0"/>
                  </a:lnTo>
                  <a:lnTo>
                    <a:pt x="4612128" y="759315"/>
                  </a:lnTo>
                  <a:lnTo>
                    <a:pt x="0" y="7593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612128" cy="797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49" r="0" b="-249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4034905" y="332554"/>
            <a:ext cx="3962507" cy="2465693"/>
            <a:chOff x="0" y="0"/>
            <a:chExt cx="5283343" cy="32875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83327" cy="3287649"/>
            </a:xfrm>
            <a:custGeom>
              <a:avLst/>
              <a:gdLst/>
              <a:ahLst/>
              <a:cxnLst/>
              <a:rect r="r" b="b" t="t" l="l"/>
              <a:pathLst>
                <a:path h="3287649" w="5283327">
                  <a:moveTo>
                    <a:pt x="0" y="0"/>
                  </a:moveTo>
                  <a:lnTo>
                    <a:pt x="5283327" y="0"/>
                  </a:lnTo>
                  <a:lnTo>
                    <a:pt x="5283327" y="3287649"/>
                  </a:lnTo>
                  <a:lnTo>
                    <a:pt x="0" y="3287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7" t="0" r="-38" b="1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752928" y="4383895"/>
            <a:ext cx="15265335" cy="1551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58"/>
              </a:lnSpc>
            </a:pPr>
            <a:r>
              <a:rPr lang="en-US" sz="6207" b="true">
                <a:solidFill>
                  <a:srgbClr val="2D3142"/>
                </a:solidFill>
                <a:latin typeface="Lato Bold"/>
                <a:ea typeface="Lato Bold"/>
                <a:cs typeface="Lato Bold"/>
                <a:sym typeface="Lato Bold"/>
              </a:rPr>
              <a:t>Co-Creating </a:t>
            </a:r>
            <a:r>
              <a:rPr lang="en-US" sz="6207" b="true">
                <a:solidFill>
                  <a:srgbClr val="2D3142"/>
                </a:solidFill>
                <a:latin typeface="Lato Bold"/>
                <a:ea typeface="Lato Bold"/>
                <a:cs typeface="Lato Bold"/>
                <a:sym typeface="Lato Bold"/>
              </a:rPr>
              <a:t>EMA: Challenges and Design Solutions for Person-Centered Assessment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52928" y="9574317"/>
            <a:ext cx="8553855" cy="564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4"/>
              </a:lnSpc>
            </a:pPr>
            <a:r>
              <a:rPr lang="en-US" sz="2888" spc="143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52928" y="5997935"/>
            <a:ext cx="8828175" cy="49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4"/>
              </a:lnSpc>
            </a:pPr>
            <a:r>
              <a:rPr lang="en-US" sz="2888" spc="143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Ilse van de Groep, Reshmi Marhe, Jennie Lukoff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02637" y="-5493662"/>
            <a:ext cx="14062674" cy="12928366"/>
          </a:xfrm>
          <a:custGeom>
            <a:avLst/>
            <a:gdLst/>
            <a:ahLst/>
            <a:cxnLst/>
            <a:rect r="r" b="b" t="t" l="l"/>
            <a:pathLst>
              <a:path h="12928366" w="14062674">
                <a:moveTo>
                  <a:pt x="0" y="0"/>
                </a:moveTo>
                <a:lnTo>
                  <a:pt x="14062674" y="0"/>
                </a:lnTo>
                <a:lnTo>
                  <a:pt x="14062674" y="12928365"/>
                </a:lnTo>
                <a:lnTo>
                  <a:pt x="0" y="12928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0664" y="541834"/>
            <a:ext cx="4350189" cy="1332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</a:pPr>
            <a:r>
              <a:rPr lang="en-US" b="true" sz="7146" spc="7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Goals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60037" y="1431156"/>
            <a:ext cx="4259806" cy="6207368"/>
          </a:xfrm>
          <a:custGeom>
            <a:avLst/>
            <a:gdLst/>
            <a:ahLst/>
            <a:cxnLst/>
            <a:rect r="r" b="b" t="t" l="l"/>
            <a:pathLst>
              <a:path h="6207368" w="4259806">
                <a:moveTo>
                  <a:pt x="0" y="0"/>
                </a:moveTo>
                <a:lnTo>
                  <a:pt x="4259806" y="0"/>
                </a:lnTo>
                <a:lnTo>
                  <a:pt x="4259806" y="6207368"/>
                </a:lnTo>
                <a:lnTo>
                  <a:pt x="0" y="6207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434379" y="1854734"/>
            <a:ext cx="1459180" cy="145918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98F6C9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791416" y="1431156"/>
            <a:ext cx="4259806" cy="6207368"/>
          </a:xfrm>
          <a:custGeom>
            <a:avLst/>
            <a:gdLst/>
            <a:ahLst/>
            <a:cxnLst/>
            <a:rect r="r" b="b" t="t" l="l"/>
            <a:pathLst>
              <a:path h="6207368" w="4259806">
                <a:moveTo>
                  <a:pt x="0" y="0"/>
                </a:moveTo>
                <a:lnTo>
                  <a:pt x="4259806" y="0"/>
                </a:lnTo>
                <a:lnTo>
                  <a:pt x="4259806" y="6207368"/>
                </a:lnTo>
                <a:lnTo>
                  <a:pt x="0" y="620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178744" y="1840093"/>
            <a:ext cx="1459180" cy="145918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FF5757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780942" y="4534840"/>
            <a:ext cx="3027636" cy="1099699"/>
            <a:chOff x="0" y="0"/>
            <a:chExt cx="595606" cy="21633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5606" cy="216336"/>
            </a:xfrm>
            <a:custGeom>
              <a:avLst/>
              <a:gdLst/>
              <a:ahLst/>
              <a:cxnLst/>
              <a:rect r="r" b="b" t="t" l="l"/>
              <a:pathLst>
                <a:path h="216336" w="595606">
                  <a:moveTo>
                    <a:pt x="108168" y="0"/>
                  </a:moveTo>
                  <a:lnTo>
                    <a:pt x="487438" y="0"/>
                  </a:lnTo>
                  <a:cubicBezTo>
                    <a:pt x="547178" y="0"/>
                    <a:pt x="595606" y="48429"/>
                    <a:pt x="595606" y="108168"/>
                  </a:cubicBezTo>
                  <a:lnTo>
                    <a:pt x="595606" y="108168"/>
                  </a:lnTo>
                  <a:cubicBezTo>
                    <a:pt x="595606" y="167908"/>
                    <a:pt x="547178" y="216336"/>
                    <a:pt x="487438" y="216336"/>
                  </a:cubicBezTo>
                  <a:lnTo>
                    <a:pt x="108168" y="216336"/>
                  </a:lnTo>
                  <a:cubicBezTo>
                    <a:pt x="48429" y="216336"/>
                    <a:pt x="0" y="167908"/>
                    <a:pt x="0" y="108168"/>
                  </a:cubicBezTo>
                  <a:lnTo>
                    <a:pt x="0" y="108168"/>
                  </a:lnTo>
                  <a:cubicBezTo>
                    <a:pt x="0" y="48429"/>
                    <a:pt x="48429" y="0"/>
                    <a:pt x="108168" y="0"/>
                  </a:cubicBezTo>
                  <a:close/>
                </a:path>
              </a:pathLst>
            </a:custGeom>
            <a:solidFill>
              <a:srgbClr val="98F6C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595606" cy="244911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407501" y="4600983"/>
            <a:ext cx="3027636" cy="1033556"/>
            <a:chOff x="0" y="0"/>
            <a:chExt cx="595606" cy="20332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5606" cy="203325"/>
            </a:xfrm>
            <a:custGeom>
              <a:avLst/>
              <a:gdLst/>
              <a:ahLst/>
              <a:cxnLst/>
              <a:rect r="r" b="b" t="t" l="l"/>
              <a:pathLst>
                <a:path h="203325" w="595606">
                  <a:moveTo>
                    <a:pt x="101662" y="0"/>
                  </a:moveTo>
                  <a:lnTo>
                    <a:pt x="493944" y="0"/>
                  </a:lnTo>
                  <a:cubicBezTo>
                    <a:pt x="550091" y="0"/>
                    <a:pt x="595606" y="45516"/>
                    <a:pt x="595606" y="101662"/>
                  </a:cubicBezTo>
                  <a:lnTo>
                    <a:pt x="595606" y="101662"/>
                  </a:lnTo>
                  <a:cubicBezTo>
                    <a:pt x="595606" y="128625"/>
                    <a:pt x="584895" y="154483"/>
                    <a:pt x="565830" y="173548"/>
                  </a:cubicBezTo>
                  <a:cubicBezTo>
                    <a:pt x="546765" y="192614"/>
                    <a:pt x="520907" y="203325"/>
                    <a:pt x="493944" y="203325"/>
                  </a:cubicBezTo>
                  <a:lnTo>
                    <a:pt x="101662" y="203325"/>
                  </a:lnTo>
                  <a:cubicBezTo>
                    <a:pt x="74700" y="203325"/>
                    <a:pt x="48842" y="192614"/>
                    <a:pt x="29776" y="173548"/>
                  </a:cubicBezTo>
                  <a:cubicBezTo>
                    <a:pt x="10711" y="154483"/>
                    <a:pt x="0" y="128625"/>
                    <a:pt x="0" y="101662"/>
                  </a:cubicBezTo>
                  <a:lnTo>
                    <a:pt x="0" y="101662"/>
                  </a:lnTo>
                  <a:cubicBezTo>
                    <a:pt x="0" y="74700"/>
                    <a:pt x="10711" y="48842"/>
                    <a:pt x="29776" y="29776"/>
                  </a:cubicBezTo>
                  <a:cubicBezTo>
                    <a:pt x="48842" y="10711"/>
                    <a:pt x="74700" y="0"/>
                    <a:pt x="101662" y="0"/>
                  </a:cubicBezTo>
                  <a:close/>
                </a:path>
              </a:pathLst>
            </a:custGeom>
            <a:solidFill>
              <a:srgbClr val="FDBFB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595606" cy="231900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60350" y="7329989"/>
            <a:ext cx="1459180" cy="145918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98F6C9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9728274" y="7677550"/>
            <a:ext cx="923332" cy="764057"/>
          </a:xfrm>
          <a:custGeom>
            <a:avLst/>
            <a:gdLst/>
            <a:ahLst/>
            <a:cxnLst/>
            <a:rect r="r" b="b" t="t" l="l"/>
            <a:pathLst>
              <a:path h="764057" w="923332">
                <a:moveTo>
                  <a:pt x="0" y="0"/>
                </a:moveTo>
                <a:lnTo>
                  <a:pt x="923332" y="0"/>
                </a:lnTo>
                <a:lnTo>
                  <a:pt x="923332" y="764058"/>
                </a:lnTo>
                <a:lnTo>
                  <a:pt x="0" y="7640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4178744" y="7396664"/>
            <a:ext cx="1459180" cy="1459180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FDBFB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4459653" y="7744225"/>
            <a:ext cx="923332" cy="764057"/>
          </a:xfrm>
          <a:custGeom>
            <a:avLst/>
            <a:gdLst/>
            <a:ahLst/>
            <a:cxnLst/>
            <a:rect r="r" b="b" t="t" l="l"/>
            <a:pathLst>
              <a:path h="764057" w="923332">
                <a:moveTo>
                  <a:pt x="0" y="0"/>
                </a:moveTo>
                <a:lnTo>
                  <a:pt x="923332" y="0"/>
                </a:lnTo>
                <a:lnTo>
                  <a:pt x="923332" y="764058"/>
                </a:lnTo>
                <a:lnTo>
                  <a:pt x="0" y="7640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728274" y="2180525"/>
            <a:ext cx="832422" cy="778314"/>
          </a:xfrm>
          <a:custGeom>
            <a:avLst/>
            <a:gdLst/>
            <a:ahLst/>
            <a:cxnLst/>
            <a:rect r="r" b="b" t="t" l="l"/>
            <a:pathLst>
              <a:path h="778314" w="832422">
                <a:moveTo>
                  <a:pt x="0" y="0"/>
                </a:moveTo>
                <a:lnTo>
                  <a:pt x="832422" y="0"/>
                </a:lnTo>
                <a:lnTo>
                  <a:pt x="832422" y="778315"/>
                </a:lnTo>
                <a:lnTo>
                  <a:pt x="0" y="778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489251" y="2120674"/>
            <a:ext cx="838165" cy="838165"/>
          </a:xfrm>
          <a:custGeom>
            <a:avLst/>
            <a:gdLst/>
            <a:ahLst/>
            <a:cxnLst/>
            <a:rect r="r" b="b" t="t" l="l"/>
            <a:pathLst>
              <a:path h="838165" w="838165">
                <a:moveTo>
                  <a:pt x="0" y="0"/>
                </a:moveTo>
                <a:lnTo>
                  <a:pt x="838165" y="0"/>
                </a:lnTo>
                <a:lnTo>
                  <a:pt x="838165" y="838166"/>
                </a:lnTo>
                <a:lnTo>
                  <a:pt x="0" y="838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9434379" y="3485363"/>
            <a:ext cx="1667832" cy="827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1"/>
              </a:lnSpc>
            </a:pPr>
            <a:r>
              <a:rPr lang="en-US" sz="2408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Resource-intensive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600459" y="3485363"/>
            <a:ext cx="2641720" cy="827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1"/>
              </a:lnSpc>
            </a:pPr>
            <a:r>
              <a:rPr lang="en-US" sz="2408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Complicated standardization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170705" y="4636647"/>
            <a:ext cx="2195181" cy="84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9"/>
              </a:lnSpc>
            </a:pPr>
            <a:r>
              <a:rPr lang="en-US" sz="160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can participation be optimized given the available resources?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640888" y="4776921"/>
            <a:ext cx="2534891" cy="567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9"/>
              </a:lnSpc>
            </a:pPr>
            <a:r>
              <a:rPr lang="en-US" sz="160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to deal with flexibility vs. comparability?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732717" y="5016850"/>
            <a:ext cx="4832170" cy="1666378"/>
            <a:chOff x="0" y="0"/>
            <a:chExt cx="950600" cy="32781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0600" cy="327815"/>
            </a:xfrm>
            <a:custGeom>
              <a:avLst/>
              <a:gdLst/>
              <a:ahLst/>
              <a:cxnLst/>
              <a:rect r="r" b="b" t="t" l="l"/>
              <a:pathLst>
                <a:path h="327815" w="950600">
                  <a:moveTo>
                    <a:pt x="81710" y="0"/>
                  </a:moveTo>
                  <a:lnTo>
                    <a:pt x="868890" y="0"/>
                  </a:lnTo>
                  <a:cubicBezTo>
                    <a:pt x="890561" y="0"/>
                    <a:pt x="911344" y="8609"/>
                    <a:pt x="926668" y="23932"/>
                  </a:cubicBezTo>
                  <a:cubicBezTo>
                    <a:pt x="941991" y="39256"/>
                    <a:pt x="950600" y="60039"/>
                    <a:pt x="950600" y="81710"/>
                  </a:cubicBezTo>
                  <a:lnTo>
                    <a:pt x="950600" y="246105"/>
                  </a:lnTo>
                  <a:cubicBezTo>
                    <a:pt x="950600" y="267776"/>
                    <a:pt x="941991" y="288559"/>
                    <a:pt x="926668" y="303883"/>
                  </a:cubicBezTo>
                  <a:cubicBezTo>
                    <a:pt x="911344" y="319206"/>
                    <a:pt x="890561" y="327815"/>
                    <a:pt x="868890" y="327815"/>
                  </a:cubicBezTo>
                  <a:lnTo>
                    <a:pt x="81710" y="327815"/>
                  </a:lnTo>
                  <a:cubicBezTo>
                    <a:pt x="60039" y="327815"/>
                    <a:pt x="39256" y="319206"/>
                    <a:pt x="23932" y="303883"/>
                  </a:cubicBezTo>
                  <a:cubicBezTo>
                    <a:pt x="8609" y="288559"/>
                    <a:pt x="0" y="267776"/>
                    <a:pt x="0" y="246105"/>
                  </a:cubicBezTo>
                  <a:lnTo>
                    <a:pt x="0" y="81710"/>
                  </a:lnTo>
                  <a:cubicBezTo>
                    <a:pt x="0" y="60039"/>
                    <a:pt x="8609" y="39256"/>
                    <a:pt x="23932" y="23932"/>
                  </a:cubicBezTo>
                  <a:cubicBezTo>
                    <a:pt x="39256" y="8609"/>
                    <a:pt x="60039" y="0"/>
                    <a:pt x="81710" y="0"/>
                  </a:cubicBezTo>
                  <a:close/>
                </a:path>
              </a:pathLst>
            </a:custGeom>
            <a:solidFill>
              <a:srgbClr val="FFDC7C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950600" cy="356390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666317" y="5306733"/>
            <a:ext cx="4964970" cy="1048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7"/>
              </a:lnSpc>
            </a:pPr>
            <a:r>
              <a:rPr lang="en-US" sz="2049" spc="198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Learn about co-creation </a:t>
            </a:r>
          </a:p>
          <a:p>
            <a:pPr algn="ctr">
              <a:lnSpc>
                <a:spcPts val="2828"/>
              </a:lnSpc>
            </a:pPr>
            <a:r>
              <a:rPr lang="en-US" sz="2049" spc="20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methods on a meta-level by experiencing them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l="0" t="-38888" r="0" b="-38888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96704" y="3187041"/>
            <a:ext cx="292328" cy="6222137"/>
          </a:xfrm>
          <a:custGeom>
            <a:avLst/>
            <a:gdLst/>
            <a:ahLst/>
            <a:cxnLst/>
            <a:rect r="r" b="b" t="t" l="l"/>
            <a:pathLst>
              <a:path h="6222137" w="292328">
                <a:moveTo>
                  <a:pt x="0" y="0"/>
                </a:moveTo>
                <a:lnTo>
                  <a:pt x="292328" y="0"/>
                </a:lnTo>
                <a:lnTo>
                  <a:pt x="292328" y="6222138"/>
                </a:lnTo>
                <a:lnTo>
                  <a:pt x="0" y="6222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28002" y="-941522"/>
            <a:ext cx="19048322" cy="3194596"/>
          </a:xfrm>
          <a:custGeom>
            <a:avLst/>
            <a:gdLst/>
            <a:ahLst/>
            <a:cxnLst/>
            <a:rect r="r" b="b" t="t" l="l"/>
            <a:pathLst>
              <a:path h="3194596" w="19048322">
                <a:moveTo>
                  <a:pt x="0" y="0"/>
                </a:moveTo>
                <a:lnTo>
                  <a:pt x="19048322" y="0"/>
                </a:lnTo>
                <a:lnTo>
                  <a:pt x="19048322" y="3194596"/>
                </a:lnTo>
                <a:lnTo>
                  <a:pt x="0" y="3194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84715" y="-413585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249" r="0" b="-24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96590" y="3177015"/>
            <a:ext cx="292328" cy="6222137"/>
          </a:xfrm>
          <a:custGeom>
            <a:avLst/>
            <a:gdLst/>
            <a:ahLst/>
            <a:cxnLst/>
            <a:rect r="r" b="b" t="t" l="l"/>
            <a:pathLst>
              <a:path h="6222137" w="292328">
                <a:moveTo>
                  <a:pt x="0" y="0"/>
                </a:moveTo>
                <a:lnTo>
                  <a:pt x="292328" y="0"/>
                </a:lnTo>
                <a:lnTo>
                  <a:pt x="292328" y="6222138"/>
                </a:lnTo>
                <a:lnTo>
                  <a:pt x="0" y="6222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9378" y="6412410"/>
            <a:ext cx="4857695" cy="2356930"/>
          </a:xfrm>
          <a:custGeom>
            <a:avLst/>
            <a:gdLst/>
            <a:ahLst/>
            <a:cxnLst/>
            <a:rect r="r" b="b" t="t" l="l"/>
            <a:pathLst>
              <a:path h="2356930" w="4857695">
                <a:moveTo>
                  <a:pt x="0" y="0"/>
                </a:moveTo>
                <a:lnTo>
                  <a:pt x="4857695" y="0"/>
                </a:lnTo>
                <a:lnTo>
                  <a:pt x="4857695" y="2356930"/>
                </a:lnTo>
                <a:lnTo>
                  <a:pt x="0" y="23569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42860" y="6364785"/>
            <a:ext cx="4857695" cy="2376544"/>
          </a:xfrm>
          <a:custGeom>
            <a:avLst/>
            <a:gdLst/>
            <a:ahLst/>
            <a:cxnLst/>
            <a:rect r="r" b="b" t="t" l="l"/>
            <a:pathLst>
              <a:path h="2376544" w="4857695">
                <a:moveTo>
                  <a:pt x="0" y="0"/>
                </a:moveTo>
                <a:lnTo>
                  <a:pt x="4857695" y="0"/>
                </a:lnTo>
                <a:lnTo>
                  <a:pt x="4857695" y="2376544"/>
                </a:lnTo>
                <a:lnTo>
                  <a:pt x="0" y="2376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674693" y="5979477"/>
            <a:ext cx="4388366" cy="2916712"/>
          </a:xfrm>
          <a:custGeom>
            <a:avLst/>
            <a:gdLst/>
            <a:ahLst/>
            <a:cxnLst/>
            <a:rect r="r" b="b" t="t" l="l"/>
            <a:pathLst>
              <a:path h="2916712" w="4388366">
                <a:moveTo>
                  <a:pt x="0" y="0"/>
                </a:moveTo>
                <a:lnTo>
                  <a:pt x="4388367" y="0"/>
                </a:lnTo>
                <a:lnTo>
                  <a:pt x="4388367" y="2916712"/>
                </a:lnTo>
                <a:lnTo>
                  <a:pt x="0" y="2916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547315" y="3509845"/>
            <a:ext cx="3193369" cy="470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b="true" sz="2736" spc="268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SWIFT Analysis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5024" y="3509845"/>
            <a:ext cx="5391680" cy="470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b="true" sz="2736" spc="268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Future back-casting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96688" y="3509845"/>
            <a:ext cx="4856434" cy="470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b="true" sz="2736" spc="268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Shared decision-making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2103" y="4572826"/>
            <a:ext cx="4964970" cy="696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US" sz="2049" spc="20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Explore the current situation, ideal situation, and ways to get there.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33335" y="4495228"/>
            <a:ext cx="5221329" cy="1484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155" spc="211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Explore strengths, weaknesses, individuality, fixes (to weaknesses) and transformation of potential solutions.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331793" y="4563301"/>
            <a:ext cx="5221329" cy="111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155" spc="211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Use priority and dot-voting to co-determine which solutions are the most promising.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14887" y="213995"/>
            <a:ext cx="10713642" cy="1486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85"/>
              </a:lnSpc>
            </a:pPr>
            <a:r>
              <a:rPr lang="en-US" b="true" sz="7888" spc="773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What did we do?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889736" y="-3413710"/>
            <a:ext cx="14481019" cy="13453198"/>
          </a:xfrm>
          <a:custGeom>
            <a:avLst/>
            <a:gdLst/>
            <a:ahLst/>
            <a:cxnLst/>
            <a:rect r="r" b="b" t="t" l="l"/>
            <a:pathLst>
              <a:path h="13453198" w="14481019">
                <a:moveTo>
                  <a:pt x="0" y="0"/>
                </a:moveTo>
                <a:lnTo>
                  <a:pt x="14481018" y="0"/>
                </a:lnTo>
                <a:lnTo>
                  <a:pt x="14481018" y="13453199"/>
                </a:lnTo>
                <a:lnTo>
                  <a:pt x="0" y="13453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3628" y="329910"/>
            <a:ext cx="4350189" cy="1332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</a:pPr>
            <a:r>
              <a:rPr lang="en-US" b="true" sz="7146" spc="7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Output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856573" y="7955080"/>
            <a:ext cx="4762600" cy="2606441"/>
          </a:xfrm>
          <a:custGeom>
            <a:avLst/>
            <a:gdLst/>
            <a:ahLst/>
            <a:cxnLst/>
            <a:rect r="r" b="b" t="t" l="l"/>
            <a:pathLst>
              <a:path h="2606441" w="4762600">
                <a:moveTo>
                  <a:pt x="0" y="0"/>
                </a:moveTo>
                <a:lnTo>
                  <a:pt x="4762600" y="0"/>
                </a:lnTo>
                <a:lnTo>
                  <a:pt x="4762600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48" r="0" b="-148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665021" y="-424724"/>
            <a:ext cx="12130859" cy="1213085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3E3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18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272974" y="-111442"/>
            <a:ext cx="10415587" cy="10415587"/>
          </a:xfrm>
          <a:custGeom>
            <a:avLst/>
            <a:gdLst/>
            <a:ahLst/>
            <a:cxnLst/>
            <a:rect r="r" b="b" t="t" l="l"/>
            <a:pathLst>
              <a:path h="10415587" w="10415587">
                <a:moveTo>
                  <a:pt x="0" y="0"/>
                </a:moveTo>
                <a:lnTo>
                  <a:pt x="10415587" y="0"/>
                </a:lnTo>
                <a:lnTo>
                  <a:pt x="10415587" y="10415587"/>
                </a:lnTo>
                <a:lnTo>
                  <a:pt x="0" y="10415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669366" y="2077800"/>
            <a:ext cx="2095803" cy="921310"/>
            <a:chOff x="0" y="0"/>
            <a:chExt cx="595606" cy="2618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5606" cy="261827"/>
            </a:xfrm>
            <a:custGeom>
              <a:avLst/>
              <a:gdLst/>
              <a:ahLst/>
              <a:cxnLst/>
              <a:rect r="r" b="b" t="t" l="l"/>
              <a:pathLst>
                <a:path h="261827" w="595606">
                  <a:moveTo>
                    <a:pt x="130913" y="0"/>
                  </a:moveTo>
                  <a:lnTo>
                    <a:pt x="464693" y="0"/>
                  </a:lnTo>
                  <a:cubicBezTo>
                    <a:pt x="536994" y="0"/>
                    <a:pt x="595606" y="58612"/>
                    <a:pt x="595606" y="130913"/>
                  </a:cubicBezTo>
                  <a:lnTo>
                    <a:pt x="595606" y="130913"/>
                  </a:lnTo>
                  <a:cubicBezTo>
                    <a:pt x="595606" y="203215"/>
                    <a:pt x="536994" y="261827"/>
                    <a:pt x="464693" y="261827"/>
                  </a:cubicBezTo>
                  <a:lnTo>
                    <a:pt x="130913" y="261827"/>
                  </a:lnTo>
                  <a:cubicBezTo>
                    <a:pt x="58612" y="261827"/>
                    <a:pt x="0" y="203215"/>
                    <a:pt x="0" y="130913"/>
                  </a:cubicBezTo>
                  <a:lnTo>
                    <a:pt x="0" y="130913"/>
                  </a:lnTo>
                  <a:cubicBezTo>
                    <a:pt x="0" y="58612"/>
                    <a:pt x="58612" y="0"/>
                    <a:pt x="130913" y="0"/>
                  </a:cubicBezTo>
                  <a:close/>
                </a:path>
              </a:pathLst>
            </a:custGeom>
            <a:solidFill>
              <a:srgbClr val="FFDC7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595606" cy="290402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  <a:r>
                <a:rPr lang="en-US" sz="1798">
                  <a:solidFill>
                    <a:srgbClr val="000000"/>
                  </a:solidFill>
                  <a:latin typeface="Trocchi"/>
                  <a:ea typeface="Trocchi"/>
                  <a:cs typeface="Trocchi"/>
                  <a:sym typeface="Trocchi"/>
                </a:rPr>
                <a:t>WHY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669366" y="4295832"/>
            <a:ext cx="2095803" cy="921310"/>
            <a:chOff x="0" y="0"/>
            <a:chExt cx="595606" cy="2618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5606" cy="261827"/>
            </a:xfrm>
            <a:custGeom>
              <a:avLst/>
              <a:gdLst/>
              <a:ahLst/>
              <a:cxnLst/>
              <a:rect r="r" b="b" t="t" l="l"/>
              <a:pathLst>
                <a:path h="261827" w="595606">
                  <a:moveTo>
                    <a:pt x="130913" y="0"/>
                  </a:moveTo>
                  <a:lnTo>
                    <a:pt x="464693" y="0"/>
                  </a:lnTo>
                  <a:cubicBezTo>
                    <a:pt x="536994" y="0"/>
                    <a:pt x="595606" y="58612"/>
                    <a:pt x="595606" y="130913"/>
                  </a:cubicBezTo>
                  <a:lnTo>
                    <a:pt x="595606" y="130913"/>
                  </a:lnTo>
                  <a:cubicBezTo>
                    <a:pt x="595606" y="203215"/>
                    <a:pt x="536994" y="261827"/>
                    <a:pt x="464693" y="261827"/>
                  </a:cubicBezTo>
                  <a:lnTo>
                    <a:pt x="130913" y="261827"/>
                  </a:lnTo>
                  <a:cubicBezTo>
                    <a:pt x="58612" y="261827"/>
                    <a:pt x="0" y="203215"/>
                    <a:pt x="0" y="130913"/>
                  </a:cubicBezTo>
                  <a:lnTo>
                    <a:pt x="0" y="130913"/>
                  </a:lnTo>
                  <a:cubicBezTo>
                    <a:pt x="0" y="58612"/>
                    <a:pt x="58612" y="0"/>
                    <a:pt x="130913" y="0"/>
                  </a:cubicBezTo>
                  <a:close/>
                </a:path>
              </a:pathLst>
            </a:custGeom>
            <a:solidFill>
              <a:srgbClr val="FFDC7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595606" cy="290402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  <a:r>
                <a:rPr lang="en-US" sz="1798">
                  <a:solidFill>
                    <a:srgbClr val="000000"/>
                  </a:solidFill>
                  <a:latin typeface="Trocchi"/>
                  <a:ea typeface="Trocchi"/>
                  <a:cs typeface="Trocchi"/>
                  <a:sym typeface="Trocchi"/>
                </a:rPr>
                <a:t>APPROACH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787151" y="6217159"/>
            <a:ext cx="2095803" cy="921310"/>
            <a:chOff x="0" y="0"/>
            <a:chExt cx="595606" cy="26182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5606" cy="261827"/>
            </a:xfrm>
            <a:custGeom>
              <a:avLst/>
              <a:gdLst/>
              <a:ahLst/>
              <a:cxnLst/>
              <a:rect r="r" b="b" t="t" l="l"/>
              <a:pathLst>
                <a:path h="261827" w="595606">
                  <a:moveTo>
                    <a:pt x="130913" y="0"/>
                  </a:moveTo>
                  <a:lnTo>
                    <a:pt x="464693" y="0"/>
                  </a:lnTo>
                  <a:cubicBezTo>
                    <a:pt x="536994" y="0"/>
                    <a:pt x="595606" y="58612"/>
                    <a:pt x="595606" y="130913"/>
                  </a:cubicBezTo>
                  <a:lnTo>
                    <a:pt x="595606" y="130913"/>
                  </a:lnTo>
                  <a:cubicBezTo>
                    <a:pt x="595606" y="203215"/>
                    <a:pt x="536994" y="261827"/>
                    <a:pt x="464693" y="261827"/>
                  </a:cubicBezTo>
                  <a:lnTo>
                    <a:pt x="130913" y="261827"/>
                  </a:lnTo>
                  <a:cubicBezTo>
                    <a:pt x="58612" y="261827"/>
                    <a:pt x="0" y="203215"/>
                    <a:pt x="0" y="130913"/>
                  </a:cubicBezTo>
                  <a:lnTo>
                    <a:pt x="0" y="130913"/>
                  </a:lnTo>
                  <a:cubicBezTo>
                    <a:pt x="0" y="58612"/>
                    <a:pt x="58612" y="0"/>
                    <a:pt x="130913" y="0"/>
                  </a:cubicBezTo>
                  <a:close/>
                </a:path>
              </a:pathLst>
            </a:custGeom>
            <a:solidFill>
              <a:srgbClr val="FFDC7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595606" cy="290402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  <a:r>
                <a:rPr lang="en-US" sz="1798">
                  <a:solidFill>
                    <a:srgbClr val="000000"/>
                  </a:solidFill>
                  <a:latin typeface="Trocchi"/>
                  <a:ea typeface="Trocchi"/>
                  <a:cs typeface="Trocchi"/>
                  <a:sym typeface="Trocchi"/>
                </a:rPr>
                <a:t>WHO(M)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384965" y="6217159"/>
            <a:ext cx="2095803" cy="921310"/>
            <a:chOff x="0" y="0"/>
            <a:chExt cx="595606" cy="26182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5606" cy="261827"/>
            </a:xfrm>
            <a:custGeom>
              <a:avLst/>
              <a:gdLst/>
              <a:ahLst/>
              <a:cxnLst/>
              <a:rect r="r" b="b" t="t" l="l"/>
              <a:pathLst>
                <a:path h="261827" w="595606">
                  <a:moveTo>
                    <a:pt x="130913" y="0"/>
                  </a:moveTo>
                  <a:lnTo>
                    <a:pt x="464693" y="0"/>
                  </a:lnTo>
                  <a:cubicBezTo>
                    <a:pt x="536994" y="0"/>
                    <a:pt x="595606" y="58612"/>
                    <a:pt x="595606" y="130913"/>
                  </a:cubicBezTo>
                  <a:lnTo>
                    <a:pt x="595606" y="130913"/>
                  </a:lnTo>
                  <a:cubicBezTo>
                    <a:pt x="595606" y="203215"/>
                    <a:pt x="536994" y="261827"/>
                    <a:pt x="464693" y="261827"/>
                  </a:cubicBezTo>
                  <a:lnTo>
                    <a:pt x="130913" y="261827"/>
                  </a:lnTo>
                  <a:cubicBezTo>
                    <a:pt x="58612" y="261827"/>
                    <a:pt x="0" y="203215"/>
                    <a:pt x="0" y="130913"/>
                  </a:cubicBezTo>
                  <a:lnTo>
                    <a:pt x="0" y="130913"/>
                  </a:lnTo>
                  <a:cubicBezTo>
                    <a:pt x="0" y="58612"/>
                    <a:pt x="58612" y="0"/>
                    <a:pt x="130913" y="0"/>
                  </a:cubicBezTo>
                  <a:close/>
                </a:path>
              </a:pathLst>
            </a:custGeom>
            <a:solidFill>
              <a:srgbClr val="FFDC7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595606" cy="290402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  <a:r>
                <a:rPr lang="en-US" sz="1798">
                  <a:solidFill>
                    <a:srgbClr val="000000"/>
                  </a:solidFill>
                  <a:latin typeface="Trocchi"/>
                  <a:ea typeface="Trocchi"/>
                  <a:cs typeface="Trocchi"/>
                  <a:sym typeface="Trocchi"/>
                </a:rPr>
                <a:t>WHAT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148933" y="6217159"/>
            <a:ext cx="2095803" cy="921310"/>
            <a:chOff x="0" y="0"/>
            <a:chExt cx="595606" cy="26182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95606" cy="261827"/>
            </a:xfrm>
            <a:custGeom>
              <a:avLst/>
              <a:gdLst/>
              <a:ahLst/>
              <a:cxnLst/>
              <a:rect r="r" b="b" t="t" l="l"/>
              <a:pathLst>
                <a:path h="261827" w="595606">
                  <a:moveTo>
                    <a:pt x="130913" y="0"/>
                  </a:moveTo>
                  <a:lnTo>
                    <a:pt x="464693" y="0"/>
                  </a:lnTo>
                  <a:cubicBezTo>
                    <a:pt x="536994" y="0"/>
                    <a:pt x="595606" y="58612"/>
                    <a:pt x="595606" y="130913"/>
                  </a:cubicBezTo>
                  <a:lnTo>
                    <a:pt x="595606" y="130913"/>
                  </a:lnTo>
                  <a:cubicBezTo>
                    <a:pt x="595606" y="203215"/>
                    <a:pt x="536994" y="261827"/>
                    <a:pt x="464693" y="261827"/>
                  </a:cubicBezTo>
                  <a:lnTo>
                    <a:pt x="130913" y="261827"/>
                  </a:lnTo>
                  <a:cubicBezTo>
                    <a:pt x="58612" y="261827"/>
                    <a:pt x="0" y="203215"/>
                    <a:pt x="0" y="130913"/>
                  </a:cubicBezTo>
                  <a:lnTo>
                    <a:pt x="0" y="130913"/>
                  </a:lnTo>
                  <a:cubicBezTo>
                    <a:pt x="0" y="58612"/>
                    <a:pt x="58612" y="0"/>
                    <a:pt x="130913" y="0"/>
                  </a:cubicBezTo>
                  <a:close/>
                </a:path>
              </a:pathLst>
            </a:custGeom>
            <a:solidFill>
              <a:srgbClr val="FFDC7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595606" cy="290402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  <a:r>
                <a:rPr lang="en-US" sz="1798">
                  <a:solidFill>
                    <a:srgbClr val="000000"/>
                  </a:solidFill>
                  <a:latin typeface="Trocchi"/>
                  <a:ea typeface="Trocchi"/>
                  <a:cs typeface="Trocchi"/>
                  <a:sym typeface="Trocchi"/>
                </a:rPr>
                <a:t>HOW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5043452" y="6217159"/>
            <a:ext cx="2095803" cy="921310"/>
            <a:chOff x="0" y="0"/>
            <a:chExt cx="595606" cy="26182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95606" cy="261827"/>
            </a:xfrm>
            <a:custGeom>
              <a:avLst/>
              <a:gdLst/>
              <a:ahLst/>
              <a:cxnLst/>
              <a:rect r="r" b="b" t="t" l="l"/>
              <a:pathLst>
                <a:path h="261827" w="595606">
                  <a:moveTo>
                    <a:pt x="130913" y="0"/>
                  </a:moveTo>
                  <a:lnTo>
                    <a:pt x="464693" y="0"/>
                  </a:lnTo>
                  <a:cubicBezTo>
                    <a:pt x="536994" y="0"/>
                    <a:pt x="595606" y="58612"/>
                    <a:pt x="595606" y="130913"/>
                  </a:cubicBezTo>
                  <a:lnTo>
                    <a:pt x="595606" y="130913"/>
                  </a:lnTo>
                  <a:cubicBezTo>
                    <a:pt x="595606" y="203215"/>
                    <a:pt x="536994" y="261827"/>
                    <a:pt x="464693" y="261827"/>
                  </a:cubicBezTo>
                  <a:lnTo>
                    <a:pt x="130913" y="261827"/>
                  </a:lnTo>
                  <a:cubicBezTo>
                    <a:pt x="58612" y="261827"/>
                    <a:pt x="0" y="203215"/>
                    <a:pt x="0" y="130913"/>
                  </a:cubicBezTo>
                  <a:lnTo>
                    <a:pt x="0" y="130913"/>
                  </a:lnTo>
                  <a:cubicBezTo>
                    <a:pt x="0" y="58612"/>
                    <a:pt x="58612" y="0"/>
                    <a:pt x="130913" y="0"/>
                  </a:cubicBezTo>
                  <a:close/>
                </a:path>
              </a:pathLst>
            </a:custGeom>
            <a:solidFill>
              <a:srgbClr val="FFDC7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595606" cy="290402"/>
            </a:xfrm>
            <a:prstGeom prst="rect">
              <a:avLst/>
            </a:prstGeom>
          </p:spPr>
          <p:txBody>
            <a:bodyPr anchor="ctr" rtlCol="false" tIns="68011" lIns="68011" bIns="68011" rIns="68011"/>
            <a:lstStyle/>
            <a:p>
              <a:pPr algn="ctr">
                <a:lnSpc>
                  <a:spcPts val="2518"/>
                </a:lnSpc>
              </a:pPr>
              <a:r>
                <a:rPr lang="en-US" sz="1798">
                  <a:solidFill>
                    <a:srgbClr val="000000"/>
                  </a:solidFill>
                  <a:latin typeface="Trocchi"/>
                  <a:ea typeface="Trocchi"/>
                  <a:cs typeface="Trocchi"/>
                  <a:sym typeface="Trocchi"/>
                </a:rPr>
                <a:t>WHEN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>
            <a:off x="11717268" y="2999110"/>
            <a:ext cx="0" cy="1296722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arrow" len="sm" w="med"/>
          </a:ln>
        </p:spPr>
      </p:sp>
      <p:sp>
        <p:nvSpPr>
          <p:cNvPr name="AutoShape 28" id="28"/>
          <p:cNvSpPr/>
          <p:nvPr/>
        </p:nvSpPr>
        <p:spPr>
          <a:xfrm flipH="true">
            <a:off x="7835052" y="5217482"/>
            <a:ext cx="3895398" cy="999677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9" id="29"/>
          <p:cNvSpPr/>
          <p:nvPr/>
        </p:nvSpPr>
        <p:spPr>
          <a:xfrm flipH="true">
            <a:off x="10432866" y="5217142"/>
            <a:ext cx="1284401" cy="1000018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0" id="30"/>
          <p:cNvSpPr/>
          <p:nvPr/>
        </p:nvSpPr>
        <p:spPr>
          <a:xfrm>
            <a:off x="11717268" y="5217142"/>
            <a:ext cx="1479567" cy="1000018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1" id="31"/>
          <p:cNvSpPr/>
          <p:nvPr/>
        </p:nvSpPr>
        <p:spPr>
          <a:xfrm>
            <a:off x="11717268" y="5217142"/>
            <a:ext cx="4374086" cy="1000018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2" id="32"/>
          <p:cNvSpPr txBox="true"/>
          <p:nvPr/>
        </p:nvSpPr>
        <p:spPr>
          <a:xfrm rot="0">
            <a:off x="6715332" y="7343650"/>
            <a:ext cx="2167622" cy="972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With / for whom?</a:t>
            </a:r>
          </a:p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Roles / power balances</a:t>
            </a:r>
          </a:p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types of experiences do we need?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313146" y="7221730"/>
            <a:ext cx="2167622" cy="732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Items</a:t>
            </a:r>
          </a:p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Personalization</a:t>
            </a:r>
          </a:p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Reserach question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148933" y="7341680"/>
            <a:ext cx="2167622" cy="492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Online, async, etc.</a:t>
            </a:r>
          </a:p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Individual / group-based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147403" y="7341680"/>
            <a:ext cx="2167622" cy="972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 what stage of the process?</a:t>
            </a:r>
          </a:p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often to get to saturation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09936" y="7509275"/>
            <a:ext cx="4762600" cy="2606441"/>
          </a:xfrm>
          <a:custGeom>
            <a:avLst/>
            <a:gdLst/>
            <a:ahLst/>
            <a:cxnLst/>
            <a:rect r="r" b="b" t="t" l="l"/>
            <a:pathLst>
              <a:path h="2606441" w="4762600">
                <a:moveTo>
                  <a:pt x="0" y="0"/>
                </a:moveTo>
                <a:lnTo>
                  <a:pt x="4762600" y="0"/>
                </a:lnTo>
                <a:lnTo>
                  <a:pt x="4762600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48" r="0" b="-14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43050" y="-666714"/>
            <a:ext cx="3086100" cy="11408396"/>
          </a:xfrm>
          <a:custGeom>
            <a:avLst/>
            <a:gdLst/>
            <a:ahLst/>
            <a:cxnLst/>
            <a:rect r="r" b="b" t="t" l="l"/>
            <a:pathLst>
              <a:path h="11408396" w="3086100">
                <a:moveTo>
                  <a:pt x="0" y="0"/>
                </a:moveTo>
                <a:lnTo>
                  <a:pt x="3086100" y="0"/>
                </a:lnTo>
                <a:lnTo>
                  <a:pt x="3086100" y="11408396"/>
                </a:lnTo>
                <a:lnTo>
                  <a:pt x="0" y="114083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7773" y="4043904"/>
            <a:ext cx="110236" cy="2938714"/>
          </a:xfrm>
          <a:custGeom>
            <a:avLst/>
            <a:gdLst/>
            <a:ahLst/>
            <a:cxnLst/>
            <a:rect r="r" b="b" t="t" l="l"/>
            <a:pathLst>
              <a:path h="2938714" w="110236">
                <a:moveTo>
                  <a:pt x="0" y="0"/>
                </a:moveTo>
                <a:lnTo>
                  <a:pt x="110236" y="0"/>
                </a:lnTo>
                <a:lnTo>
                  <a:pt x="110236" y="2938714"/>
                </a:lnTo>
                <a:lnTo>
                  <a:pt x="0" y="2938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52928" y="3206708"/>
            <a:ext cx="3459096" cy="569486"/>
            <a:chOff x="0" y="0"/>
            <a:chExt cx="4612128" cy="7593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12132" cy="759333"/>
            </a:xfrm>
            <a:custGeom>
              <a:avLst/>
              <a:gdLst/>
              <a:ahLst/>
              <a:cxnLst/>
              <a:rect r="r" b="b" t="t" l="l"/>
              <a:pathLst>
                <a:path h="759333" w="4612132">
                  <a:moveTo>
                    <a:pt x="225044" y="0"/>
                  </a:moveTo>
                  <a:lnTo>
                    <a:pt x="4387088" y="0"/>
                  </a:lnTo>
                  <a:cubicBezTo>
                    <a:pt x="4511421" y="0"/>
                    <a:pt x="4612132" y="100711"/>
                    <a:pt x="4612132" y="225044"/>
                  </a:cubicBezTo>
                  <a:lnTo>
                    <a:pt x="4612132" y="534289"/>
                  </a:lnTo>
                  <a:cubicBezTo>
                    <a:pt x="4612132" y="658622"/>
                    <a:pt x="4511421" y="759333"/>
                    <a:pt x="4387088" y="759333"/>
                  </a:cubicBezTo>
                  <a:lnTo>
                    <a:pt x="225044" y="759333"/>
                  </a:lnTo>
                  <a:cubicBezTo>
                    <a:pt x="100711" y="759333"/>
                    <a:pt x="0" y="658495"/>
                    <a:pt x="0" y="534289"/>
                  </a:cubicBezTo>
                  <a:lnTo>
                    <a:pt x="0" y="225044"/>
                  </a:lnTo>
                  <a:cubicBezTo>
                    <a:pt x="0" y="100711"/>
                    <a:pt x="100711" y="0"/>
                    <a:pt x="225044" y="0"/>
                  </a:cubicBezTo>
                  <a:close/>
                </a:path>
              </a:pathLst>
            </a:custGeom>
            <a:solidFill>
              <a:srgbClr val="EA5C4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752928" y="3206708"/>
            <a:ext cx="3459096" cy="569486"/>
            <a:chOff x="0" y="0"/>
            <a:chExt cx="4612128" cy="7593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12128" cy="759315"/>
            </a:xfrm>
            <a:custGeom>
              <a:avLst/>
              <a:gdLst/>
              <a:ahLst/>
              <a:cxnLst/>
              <a:rect r="r" b="b" t="t" l="l"/>
              <a:pathLst>
                <a:path h="759315" w="4612128">
                  <a:moveTo>
                    <a:pt x="0" y="0"/>
                  </a:moveTo>
                  <a:lnTo>
                    <a:pt x="4612128" y="0"/>
                  </a:lnTo>
                  <a:lnTo>
                    <a:pt x="4612128" y="759315"/>
                  </a:lnTo>
                  <a:lnTo>
                    <a:pt x="0" y="7593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612128" cy="797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49" r="0" b="-249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4034905" y="332554"/>
            <a:ext cx="3962507" cy="2465693"/>
            <a:chOff x="0" y="0"/>
            <a:chExt cx="5283343" cy="32875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83327" cy="3287649"/>
            </a:xfrm>
            <a:custGeom>
              <a:avLst/>
              <a:gdLst/>
              <a:ahLst/>
              <a:cxnLst/>
              <a:rect r="r" b="b" t="t" l="l"/>
              <a:pathLst>
                <a:path h="3287649" w="5283327">
                  <a:moveTo>
                    <a:pt x="0" y="0"/>
                  </a:moveTo>
                  <a:lnTo>
                    <a:pt x="5283327" y="0"/>
                  </a:lnTo>
                  <a:lnTo>
                    <a:pt x="5283327" y="3287649"/>
                  </a:lnTo>
                  <a:lnTo>
                    <a:pt x="0" y="3287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7" t="0" r="-38" b="1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752928" y="9550937"/>
            <a:ext cx="8553855" cy="564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4"/>
              </a:lnSpc>
            </a:pPr>
            <a:r>
              <a:rPr lang="en-US" sz="2888" spc="143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52928" y="4507720"/>
            <a:ext cx="10756200" cy="127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true">
                <a:solidFill>
                  <a:srgbClr val="2D3142"/>
                </a:solidFill>
                <a:latin typeface="Lato Bold"/>
                <a:ea typeface="Lato Bold"/>
                <a:cs typeface="Lato Bold"/>
                <a:sym typeface="Lato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DAGyrQPzX1c</dc:identifier>
  <dcterms:modified xsi:type="dcterms:W3CDTF">2011-08-01T06:04:30Z</dcterms:modified>
  <cp:revision>1</cp:revision>
  <dc:title>Co-Creating EMA: Challenges and Design Solutions for Person-Centered Assessment</dc:title>
</cp:coreProperties>
</file>