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8288000" cy="10287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old" panose="020F0502020204030203" charset="0"/>
      <p:regular r:id="rId14"/>
      <p:bold r:id="rId15"/>
    </p:embeddedFont>
    <p:embeddedFont>
      <p:font typeface="Lato Heavy" panose="020B060402020202020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7A330-FDB7-4D90-B0B8-8B0058B46F3D}" v="10" dt="2025-10-03T09:39:25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77" d="100"/>
          <a:sy n="77" d="100"/>
        </p:scale>
        <p:origin x="3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er-Ole Jacobsen" userId="b0438bf0-ffcb-464c-9ce5-837bf240be2a" providerId="ADAL" clId="{6427A330-FDB7-4D90-B0B8-8B0058B46F3D}"/>
    <pc:docChg chg="undo custSel modSld">
      <pc:chgData name="Peer-Ole Jacobsen" userId="b0438bf0-ffcb-464c-9ce5-837bf240be2a" providerId="ADAL" clId="{6427A330-FDB7-4D90-B0B8-8B0058B46F3D}" dt="2025-10-03T09:40:30.957" v="1525" actId="1076"/>
      <pc:docMkLst>
        <pc:docMk/>
      </pc:docMkLst>
      <pc:sldChg chg="addSp delSp modSp mod">
        <pc:chgData name="Peer-Ole Jacobsen" userId="b0438bf0-ffcb-464c-9ce5-837bf240be2a" providerId="ADAL" clId="{6427A330-FDB7-4D90-B0B8-8B0058B46F3D}" dt="2025-10-03T08:48:47.945" v="1"/>
        <pc:sldMkLst>
          <pc:docMk/>
          <pc:sldMk cId="0" sldId="256"/>
        </pc:sldMkLst>
        <pc:spChg chg="del">
          <ac:chgData name="Peer-Ole Jacobsen" userId="b0438bf0-ffcb-464c-9ce5-837bf240be2a" providerId="ADAL" clId="{6427A330-FDB7-4D90-B0B8-8B0058B46F3D}" dt="2025-10-03T08:48:46.981" v="0" actId="478"/>
          <ac:spMkLst>
            <pc:docMk/>
            <pc:sldMk cId="0" sldId="256"/>
            <ac:spMk id="14" creationId="{00000000-0000-0000-0000-000000000000}"/>
          </ac:spMkLst>
        </pc:spChg>
        <pc:spChg chg="del">
          <ac:chgData name="Peer-Ole Jacobsen" userId="b0438bf0-ffcb-464c-9ce5-837bf240be2a" providerId="ADAL" clId="{6427A330-FDB7-4D90-B0B8-8B0058B46F3D}" dt="2025-10-03T08:48:46.981" v="0" actId="478"/>
          <ac:spMkLst>
            <pc:docMk/>
            <pc:sldMk cId="0" sldId="256"/>
            <ac:spMk id="15" creationId="{00000000-0000-0000-0000-000000000000}"/>
          </ac:spMkLst>
        </pc:spChg>
        <pc:spChg chg="del">
          <ac:chgData name="Peer-Ole Jacobsen" userId="b0438bf0-ffcb-464c-9ce5-837bf240be2a" providerId="ADAL" clId="{6427A330-FDB7-4D90-B0B8-8B0058B46F3D}" dt="2025-10-03T08:48:46.981" v="0" actId="478"/>
          <ac:spMkLst>
            <pc:docMk/>
            <pc:sldMk cId="0" sldId="256"/>
            <ac:spMk id="17" creationId="{00000000-0000-0000-0000-000000000000}"/>
          </ac:spMkLst>
        </pc:spChg>
        <pc:spChg chg="add mod">
          <ac:chgData name="Peer-Ole Jacobsen" userId="b0438bf0-ffcb-464c-9ce5-837bf240be2a" providerId="ADAL" clId="{6427A330-FDB7-4D90-B0B8-8B0058B46F3D}" dt="2025-10-03T08:48:47.945" v="1"/>
          <ac:spMkLst>
            <pc:docMk/>
            <pc:sldMk cId="0" sldId="256"/>
            <ac:spMk id="18" creationId="{95C57664-7A12-01D0-A4D6-934FAE64B36E}"/>
          </ac:spMkLst>
        </pc:spChg>
        <pc:spChg chg="add mod">
          <ac:chgData name="Peer-Ole Jacobsen" userId="b0438bf0-ffcb-464c-9ce5-837bf240be2a" providerId="ADAL" clId="{6427A330-FDB7-4D90-B0B8-8B0058B46F3D}" dt="2025-10-03T08:48:47.945" v="1"/>
          <ac:spMkLst>
            <pc:docMk/>
            <pc:sldMk cId="0" sldId="256"/>
            <ac:spMk id="19" creationId="{F7B7E20A-D855-F84E-DECF-E625655E2433}"/>
          </ac:spMkLst>
        </pc:spChg>
        <pc:spChg chg="add mod">
          <ac:chgData name="Peer-Ole Jacobsen" userId="b0438bf0-ffcb-464c-9ce5-837bf240be2a" providerId="ADAL" clId="{6427A330-FDB7-4D90-B0B8-8B0058B46F3D}" dt="2025-10-03T08:48:47.945" v="1"/>
          <ac:spMkLst>
            <pc:docMk/>
            <pc:sldMk cId="0" sldId="256"/>
            <ac:spMk id="20" creationId="{84F66C63-826F-6810-FB21-2709A63FE57D}"/>
          </ac:spMkLst>
        </pc:spChg>
      </pc:sldChg>
      <pc:sldChg chg="modSp mod">
        <pc:chgData name="Peer-Ole Jacobsen" userId="b0438bf0-ffcb-464c-9ce5-837bf240be2a" providerId="ADAL" clId="{6427A330-FDB7-4D90-B0B8-8B0058B46F3D}" dt="2025-10-03T09:03:01.286" v="393"/>
        <pc:sldMkLst>
          <pc:docMk/>
          <pc:sldMk cId="0" sldId="257"/>
        </pc:sldMkLst>
        <pc:spChg chg="mod">
          <ac:chgData name="Peer-Ole Jacobsen" userId="b0438bf0-ffcb-464c-9ce5-837bf240be2a" providerId="ADAL" clId="{6427A330-FDB7-4D90-B0B8-8B0058B46F3D}" dt="2025-10-03T08:58:05.891" v="107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8:51:36.296" v="93" actId="14100"/>
          <ac:spMkLst>
            <pc:docMk/>
            <pc:sldMk cId="0" sldId="257"/>
            <ac:spMk id="23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03:01.286" v="393"/>
          <ac:spMkLst>
            <pc:docMk/>
            <pc:sldMk cId="0" sldId="257"/>
            <ac:spMk id="24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8:51:14.148" v="61" actId="14100"/>
          <ac:spMkLst>
            <pc:docMk/>
            <pc:sldMk cId="0" sldId="257"/>
            <ac:spMk id="25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8:49:36.409" v="42" actId="20577"/>
          <ac:spMkLst>
            <pc:docMk/>
            <pc:sldMk cId="0" sldId="257"/>
            <ac:spMk id="26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00:56.446" v="260" actId="14100"/>
          <ac:spMkLst>
            <pc:docMk/>
            <pc:sldMk cId="0" sldId="257"/>
            <ac:spMk id="27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00:26.351" v="194" actId="20577"/>
          <ac:spMkLst>
            <pc:docMk/>
            <pc:sldMk cId="0" sldId="257"/>
            <ac:spMk id="28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8:58:40.340" v="151" actId="20577"/>
          <ac:spMkLst>
            <pc:docMk/>
            <pc:sldMk cId="0" sldId="257"/>
            <ac:spMk id="29" creationId="{00000000-0000-0000-0000-000000000000}"/>
          </ac:spMkLst>
        </pc:spChg>
      </pc:sldChg>
      <pc:sldChg chg="addSp delSp modSp mod">
        <pc:chgData name="Peer-Ole Jacobsen" userId="b0438bf0-ffcb-464c-9ce5-837bf240be2a" providerId="ADAL" clId="{6427A330-FDB7-4D90-B0B8-8B0058B46F3D}" dt="2025-10-03T09:40:30.957" v="1525" actId="1076"/>
        <pc:sldMkLst>
          <pc:docMk/>
          <pc:sldMk cId="0" sldId="258"/>
        </pc:sldMkLst>
        <pc:spChg chg="mod">
          <ac:chgData name="Peer-Ole Jacobsen" userId="b0438bf0-ffcb-464c-9ce5-837bf240be2a" providerId="ADAL" clId="{6427A330-FDB7-4D90-B0B8-8B0058B46F3D}" dt="2025-10-03T09:40:18.103" v="1523" actId="107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Peer-Ole Jacobsen" userId="b0438bf0-ffcb-464c-9ce5-837bf240be2a" providerId="ADAL" clId="{6427A330-FDB7-4D90-B0B8-8B0058B46F3D}" dt="2025-10-03T09:06:24.765" v="520" actId="478"/>
          <ac:spMkLst>
            <pc:docMk/>
            <pc:sldMk cId="0" sldId="258"/>
            <ac:spMk id="6" creationId="{B0981B91-DD34-71C0-E320-0D3936994B06}"/>
          </ac:spMkLst>
        </pc:spChg>
        <pc:spChg chg="mod">
          <ac:chgData name="Peer-Ole Jacobsen" userId="b0438bf0-ffcb-464c-9ce5-837bf240be2a" providerId="ADAL" clId="{6427A330-FDB7-4D90-B0B8-8B0058B46F3D}" dt="2025-10-03T09:39:45.855" v="1519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20:52.831" v="862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20:52.831" v="862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40:30.957" v="1525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21:37.032" v="863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39:57.380" v="1521" actId="1076"/>
          <ac:spMkLst>
            <pc:docMk/>
            <pc:sldMk cId="0" sldId="258"/>
            <ac:spMk id="17" creationId="{00000000-0000-0000-0000-000000000000}"/>
          </ac:spMkLst>
        </pc:spChg>
        <pc:picChg chg="add mod">
          <ac:chgData name="Peer-Ole Jacobsen" userId="b0438bf0-ffcb-464c-9ce5-837bf240be2a" providerId="ADAL" clId="{6427A330-FDB7-4D90-B0B8-8B0058B46F3D}" dt="2025-10-03T09:39:50.519" v="1520" actId="1076"/>
          <ac:picMkLst>
            <pc:docMk/>
            <pc:sldMk cId="0" sldId="258"/>
            <ac:picMk id="24" creationId="{777435FB-FDBC-6A26-839F-9D6587EE3A47}"/>
          </ac:picMkLst>
        </pc:picChg>
      </pc:sldChg>
      <pc:sldChg chg="addSp delSp modSp mod">
        <pc:chgData name="Peer-Ole Jacobsen" userId="b0438bf0-ffcb-464c-9ce5-837bf240be2a" providerId="ADAL" clId="{6427A330-FDB7-4D90-B0B8-8B0058B46F3D}" dt="2025-10-03T09:39:24.077" v="1507" actId="21"/>
        <pc:sldMkLst>
          <pc:docMk/>
          <pc:sldMk cId="0" sldId="259"/>
        </pc:sldMkLst>
        <pc:spChg chg="mod">
          <ac:chgData name="Peer-Ole Jacobsen" userId="b0438bf0-ffcb-464c-9ce5-837bf240be2a" providerId="ADAL" clId="{6427A330-FDB7-4D90-B0B8-8B0058B46F3D}" dt="2025-10-03T09:32:20.321" v="1182" actId="20577"/>
          <ac:spMkLst>
            <pc:docMk/>
            <pc:sldMk cId="0" sldId="259"/>
            <ac:spMk id="14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37:58.971" v="1471" actId="20577"/>
          <ac:spMkLst>
            <pc:docMk/>
            <pc:sldMk cId="0" sldId="259"/>
            <ac:spMk id="17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36:52.090" v="1388" actId="113"/>
          <ac:spMkLst>
            <pc:docMk/>
            <pc:sldMk cId="0" sldId="259"/>
            <ac:spMk id="20" creationId="{00000000-0000-0000-0000-000000000000}"/>
          </ac:spMkLst>
        </pc:spChg>
        <pc:spChg chg="mod">
          <ac:chgData name="Peer-Ole Jacobsen" userId="b0438bf0-ffcb-464c-9ce5-837bf240be2a" providerId="ADAL" clId="{6427A330-FDB7-4D90-B0B8-8B0058B46F3D}" dt="2025-10-03T09:38:31.016" v="1505" actId="20577"/>
          <ac:spMkLst>
            <pc:docMk/>
            <pc:sldMk cId="0" sldId="259"/>
            <ac:spMk id="21" creationId="{00000000-0000-0000-0000-000000000000}"/>
          </ac:spMkLst>
        </pc:spChg>
        <pc:picChg chg="add del mod">
          <ac:chgData name="Peer-Ole Jacobsen" userId="b0438bf0-ffcb-464c-9ce5-837bf240be2a" providerId="ADAL" clId="{6427A330-FDB7-4D90-B0B8-8B0058B46F3D}" dt="2025-10-03T09:39:24.077" v="1507" actId="21"/>
          <ac:picMkLst>
            <pc:docMk/>
            <pc:sldMk cId="0" sldId="259"/>
            <ac:picMk id="24" creationId="{777435FB-FDBC-6A26-839F-9D6587EE3A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86557" y="7532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752928" y="964099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5C57664-7A12-01D0-A4D6-934FAE64B36E}"/>
              </a:ext>
            </a:extLst>
          </p:cNvPr>
          <p:cNvSpPr txBox="1"/>
          <p:nvPr/>
        </p:nvSpPr>
        <p:spPr>
          <a:xfrm>
            <a:off x="1752928" y="4000500"/>
            <a:ext cx="15696872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5400" b="1" dirty="0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Do Machine Learning Methods fit ESM needs?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F7B7E20A-D855-F84E-DECF-E625655E2433}"/>
              </a:ext>
            </a:extLst>
          </p:cNvPr>
          <p:cNvSpPr txBox="1"/>
          <p:nvPr/>
        </p:nvSpPr>
        <p:spPr>
          <a:xfrm>
            <a:off x="1752928" y="5465950"/>
            <a:ext cx="14096672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5400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On expectations, usages, and promises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84F66C63-826F-6810-FB21-2709A63FE57D}"/>
              </a:ext>
            </a:extLst>
          </p:cNvPr>
          <p:cNvSpPr txBox="1"/>
          <p:nvPr/>
        </p:nvSpPr>
        <p:spPr>
          <a:xfrm>
            <a:off x="1752928" y="6372730"/>
            <a:ext cx="11505872" cy="477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Jordan </a:t>
            </a:r>
            <a:r>
              <a:rPr lang="en-US" sz="2889" spc="144" err="1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Revol</a:t>
            </a: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, Peer-Ole Jacobsen, &amp; Eva Ceulemans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66663" y="7249538"/>
            <a:ext cx="9249073" cy="1543050"/>
            <a:chOff x="0" y="0"/>
            <a:chExt cx="243597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50963" y="7453754"/>
            <a:ext cx="2732632" cy="382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1"/>
              </a:lnSpc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Future Needs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798682" y="3427896"/>
            <a:ext cx="9249073" cy="1543050"/>
            <a:chOff x="0" y="0"/>
            <a:chExt cx="243597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24241" y="5270306"/>
            <a:ext cx="9249073" cy="1543050"/>
            <a:chOff x="0" y="0"/>
            <a:chExt cx="243597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66408">
            <a:off x="-4987615" y="-4293755"/>
            <a:ext cx="12032630" cy="10528551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906700" y="8459787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510444" y="1613150"/>
            <a:ext cx="9249073" cy="1543050"/>
            <a:chOff x="0" y="0"/>
            <a:chExt cx="243597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457451" y="1331683"/>
            <a:ext cx="2105984" cy="2105984"/>
          </a:xfrm>
          <a:custGeom>
            <a:avLst/>
            <a:gdLst/>
            <a:ahLst/>
            <a:cxnLst/>
            <a:rect l="l" t="t" r="r" b="b"/>
            <a:pathLst>
              <a:path w="2105984" h="2105984">
                <a:moveTo>
                  <a:pt x="0" y="0"/>
                </a:moveTo>
                <a:lnTo>
                  <a:pt x="2105985" y="0"/>
                </a:lnTo>
                <a:lnTo>
                  <a:pt x="2105985" y="2105985"/>
                </a:lnTo>
                <a:lnTo>
                  <a:pt x="0" y="2105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514902" y="2915641"/>
            <a:ext cx="2567559" cy="2567559"/>
          </a:xfrm>
          <a:custGeom>
            <a:avLst/>
            <a:gdLst/>
            <a:ahLst/>
            <a:cxnLst/>
            <a:rect l="l" t="t" r="r" b="b"/>
            <a:pathLst>
              <a:path w="2567559" h="2567559">
                <a:moveTo>
                  <a:pt x="0" y="0"/>
                </a:moveTo>
                <a:lnTo>
                  <a:pt x="2567559" y="0"/>
                </a:lnTo>
                <a:lnTo>
                  <a:pt x="2567559" y="2567559"/>
                </a:lnTo>
                <a:lnTo>
                  <a:pt x="0" y="2567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625759" y="4771848"/>
            <a:ext cx="2539965" cy="2539965"/>
          </a:xfrm>
          <a:custGeom>
            <a:avLst/>
            <a:gdLst/>
            <a:ahLst/>
            <a:cxnLst/>
            <a:rect l="l" t="t" r="r" b="b"/>
            <a:pathLst>
              <a:path w="2539965" h="2539965">
                <a:moveTo>
                  <a:pt x="0" y="0"/>
                </a:moveTo>
                <a:lnTo>
                  <a:pt x="2539966" y="0"/>
                </a:lnTo>
                <a:lnTo>
                  <a:pt x="2539966" y="2539966"/>
                </a:lnTo>
                <a:lnTo>
                  <a:pt x="0" y="25399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8700" y="6957608"/>
            <a:ext cx="2126911" cy="2126911"/>
          </a:xfrm>
          <a:custGeom>
            <a:avLst/>
            <a:gdLst/>
            <a:ahLst/>
            <a:cxnLst/>
            <a:rect l="l" t="t" r="r" b="b"/>
            <a:pathLst>
              <a:path w="2126911" h="2126911">
                <a:moveTo>
                  <a:pt x="0" y="0"/>
                </a:moveTo>
                <a:lnTo>
                  <a:pt x="2126911" y="0"/>
                </a:lnTo>
                <a:lnTo>
                  <a:pt x="2126911" y="2126910"/>
                </a:lnTo>
                <a:lnTo>
                  <a:pt x="0" y="2126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210224" y="5631926"/>
            <a:ext cx="5076775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Methodological Challenges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50963" y="7906635"/>
            <a:ext cx="7750437" cy="620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45"/>
              </a:lnSpc>
            </a:pPr>
            <a:r>
              <a:rPr lang="en-GB" sz="1844" spc="18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Is there a need for more ML in ESM, and what is needed to achieve this?</a:t>
            </a:r>
            <a:endParaRPr lang="en-US" sz="1844" spc="180" dirty="0">
              <a:solidFill>
                <a:srgbClr val="2D3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082460" y="3789515"/>
            <a:ext cx="4800181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Research Questions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20692" y="1974770"/>
            <a:ext cx="5328707" cy="382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3231"/>
              </a:lnSpc>
              <a:spcBef>
                <a:spcPct val="0"/>
              </a:spcBef>
            </a:pPr>
            <a:r>
              <a:rPr lang="en-US" sz="2341" b="1" spc="229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Attitudes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10225" y="6062967"/>
            <a:ext cx="6753175" cy="620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What are the biggest challenges in applying ML in ESM research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82461" y="4124696"/>
            <a:ext cx="7852739" cy="299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For which kind of RQ can ML be useful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20693" y="2365625"/>
            <a:ext cx="6127062" cy="299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45"/>
              </a:lnSpc>
            </a:pPr>
            <a:r>
              <a:rPr lang="en-US" sz="1844" spc="18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Believes about Opportunities and Concerns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0664" y="665659"/>
            <a:ext cx="4350189" cy="12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Goals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24868" y="3588539"/>
            <a:ext cx="36000" cy="5419142"/>
            <a:chOff x="0" y="0"/>
            <a:chExt cx="25417" cy="12213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>
              <a:solidFill>
                <a:srgbClr val="2D31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28002" y="-833026"/>
            <a:ext cx="19048322" cy="3086100"/>
            <a:chOff x="0" y="0"/>
            <a:chExt cx="5016842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064170" y="4309085"/>
            <a:ext cx="3863977" cy="45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2736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Debates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0580" y="4309085"/>
            <a:ext cx="3512706" cy="45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2736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Focus Groups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11200" y="4309085"/>
            <a:ext cx="3193369" cy="46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2736" b="1" spc="268" dirty="0">
                <a:solidFill>
                  <a:srgbClr val="2D3142"/>
                </a:solidFill>
                <a:latin typeface="Roboto Bold"/>
                <a:ea typeface="Roboto Bold"/>
                <a:cs typeface="Roboto Bold"/>
                <a:sym typeface="Roboto Bold"/>
              </a:rPr>
              <a:t>Ranking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7578" y="5662019"/>
            <a:ext cx="4964970" cy="2312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49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Differently specified groups based 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49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Experience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49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Attitude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49" spc="200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Field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43800" y="5764874"/>
            <a:ext cx="5221329" cy="93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Open discussion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Forced-sides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371248" y="5663281"/>
            <a:ext cx="5221329" cy="143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Biggest opportunities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Biggest challenges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spc="211" dirty="0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Biggest concerns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9339" y="285432"/>
            <a:ext cx="10713642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86"/>
              </a:lnSpc>
            </a:pPr>
            <a:r>
              <a:rPr lang="en-US" sz="7888" b="1" spc="773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What did we do?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384715" y="-413585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A0005418-6AF3-CD24-CC62-FEDE56864C9A}"/>
              </a:ext>
            </a:extLst>
          </p:cNvPr>
          <p:cNvGrpSpPr/>
          <p:nvPr/>
        </p:nvGrpSpPr>
        <p:grpSpPr>
          <a:xfrm>
            <a:off x="12024754" y="3578513"/>
            <a:ext cx="36000" cy="5419142"/>
            <a:chOff x="0" y="0"/>
            <a:chExt cx="25417" cy="1221339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DBD00CC8-DFF6-4D43-6345-A679828363A2}"/>
                </a:ext>
              </a:extLst>
            </p:cNvPr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>
              <a:solidFill>
                <a:srgbClr val="2D314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5A930EDA-677C-E4CA-B05A-9D3FC2B6EF2A}"/>
                </a:ext>
              </a:extLst>
            </p:cNvPr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24" name="Graphic 23" descr="Boardroom outline">
            <a:extLst>
              <a:ext uri="{FF2B5EF4-FFF2-40B4-BE49-F238E27FC236}">
                <a16:creationId xmlns:a16="http://schemas.microsoft.com/office/drawing/2014/main" id="{777435FB-FDBC-6A26-839F-9D6587EE3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5204" y="7128656"/>
            <a:ext cx="1781907" cy="17819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66303">
            <a:off x="-5682687" y="-3220116"/>
            <a:ext cx="12032630" cy="10528551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41445" y="300584"/>
            <a:ext cx="9383712" cy="2014690"/>
            <a:chOff x="0" y="0"/>
            <a:chExt cx="8927030" cy="1916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48633" y="2783590"/>
            <a:ext cx="9476524" cy="2014690"/>
            <a:chOff x="0" y="0"/>
            <a:chExt cx="9015325" cy="19166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072785" cy="1963166"/>
            </a:xfrm>
            <a:custGeom>
              <a:avLst/>
              <a:gdLst/>
              <a:ahLst/>
              <a:cxnLst/>
              <a:rect l="l" t="t" r="r" b="b"/>
              <a:pathLst>
                <a:path w="9072785" h="1963166">
                  <a:moveTo>
                    <a:pt x="1181866" y="1963166"/>
                  </a:moveTo>
                  <a:lnTo>
                    <a:pt x="9072785" y="1963166"/>
                  </a:lnTo>
                  <a:lnTo>
                    <a:pt x="8061210" y="1125601"/>
                  </a:lnTo>
                  <a:cubicBezTo>
                    <a:pt x="8012942" y="1086104"/>
                    <a:pt x="7988109" y="1033780"/>
                    <a:pt x="7988109" y="981583"/>
                  </a:cubicBezTo>
                  <a:cubicBezTo>
                    <a:pt x="7988109" y="929386"/>
                    <a:pt x="8012320" y="877570"/>
                    <a:pt x="8061210" y="837565"/>
                  </a:cubicBezTo>
                  <a:lnTo>
                    <a:pt x="9072276" y="0"/>
                  </a:lnTo>
                  <a:lnTo>
                    <a:pt x="1181866" y="0"/>
                  </a:lnTo>
                  <a:lnTo>
                    <a:pt x="0" y="980948"/>
                  </a:lnTo>
                  <a:lnTo>
                    <a:pt x="1181866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41445" y="5274530"/>
            <a:ext cx="9383712" cy="2014690"/>
            <a:chOff x="0" y="0"/>
            <a:chExt cx="8927030" cy="19166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983942" cy="1963166"/>
            </a:xfrm>
            <a:custGeom>
              <a:avLst/>
              <a:gdLst/>
              <a:ahLst/>
              <a:cxnLst/>
              <a:rect l="l" t="t" r="r" b="b"/>
              <a:pathLst>
                <a:path w="8983942" h="1963166">
                  <a:moveTo>
                    <a:pt x="7826253" y="0"/>
                  </a:moveTo>
                  <a:lnTo>
                    <a:pt x="0" y="0"/>
                  </a:lnTo>
                  <a:lnTo>
                    <a:pt x="1014238" y="837565"/>
                  </a:lnTo>
                  <a:cubicBezTo>
                    <a:pt x="1062052" y="877062"/>
                    <a:pt x="1086651" y="929386"/>
                    <a:pt x="1086651" y="981583"/>
                  </a:cubicBezTo>
                  <a:cubicBezTo>
                    <a:pt x="1086651" y="1033780"/>
                    <a:pt x="1062821" y="1085596"/>
                    <a:pt x="1014238" y="1125601"/>
                  </a:cubicBezTo>
                  <a:lnTo>
                    <a:pt x="769" y="1963166"/>
                  </a:lnTo>
                  <a:lnTo>
                    <a:pt x="7825639" y="1963166"/>
                  </a:lnTo>
                  <a:lnTo>
                    <a:pt x="8983942" y="981583"/>
                  </a:lnTo>
                  <a:lnTo>
                    <a:pt x="7826253" y="0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41445" y="7763415"/>
            <a:ext cx="9383712" cy="2014690"/>
            <a:chOff x="0" y="0"/>
            <a:chExt cx="8927030" cy="19166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84491" cy="1963166"/>
            </a:xfrm>
            <a:custGeom>
              <a:avLst/>
              <a:gdLst/>
              <a:ahLst/>
              <a:cxnLst/>
              <a:rect l="l" t="t" r="r" b="b"/>
              <a:pathLst>
                <a:path w="8984491" h="1963166">
                  <a:moveTo>
                    <a:pt x="1170291" y="1963166"/>
                  </a:moveTo>
                  <a:lnTo>
                    <a:pt x="8984491" y="1963166"/>
                  </a:lnTo>
                  <a:lnTo>
                    <a:pt x="7982260" y="1125601"/>
                  </a:lnTo>
                  <a:cubicBezTo>
                    <a:pt x="7934465" y="1086104"/>
                    <a:pt x="7909875" y="1033780"/>
                    <a:pt x="7909875" y="981583"/>
                  </a:cubicBezTo>
                  <a:cubicBezTo>
                    <a:pt x="7909875" y="929386"/>
                    <a:pt x="7933849" y="877570"/>
                    <a:pt x="7982260" y="837565"/>
                  </a:cubicBezTo>
                  <a:lnTo>
                    <a:pt x="8983983" y="0"/>
                  </a:lnTo>
                  <a:lnTo>
                    <a:pt x="1170291" y="0"/>
                  </a:lnTo>
                  <a:lnTo>
                    <a:pt x="0" y="980948"/>
                  </a:lnTo>
                  <a:lnTo>
                    <a:pt x="1170291" y="1963039"/>
                  </a:ln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33628" y="453735"/>
            <a:ext cx="4350189" cy="12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2"/>
              </a:lnSpc>
              <a:spcBef>
                <a:spcPct val="0"/>
              </a:spcBef>
            </a:pPr>
            <a:r>
              <a:rPr lang="en-US" sz="7146" b="1" spc="700">
                <a:solidFill>
                  <a:srgbClr val="FFFFFF"/>
                </a:solidFill>
                <a:latin typeface="Lato Heavy"/>
                <a:ea typeface="Lato Heavy"/>
                <a:cs typeface="Lato Heavy"/>
                <a:sym typeface="Lato Heavy"/>
              </a:rPr>
              <a:t>Output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18435" y="642847"/>
            <a:ext cx="686393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b="1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expectations: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non-linear patterns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Large no. of features</a:t>
            </a:r>
            <a:b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actual prediction &amp; forecasting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8151" y="773200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25157" y="3262097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18435" y="5343229"/>
            <a:ext cx="6863938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b="1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concerns: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Understanding relations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“Black Box”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scientific culture 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Theoretical background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58151" y="574125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3EB397"/>
                </a:solidFill>
                <a:latin typeface="Lato Bold"/>
                <a:ea typeface="Lato Bold"/>
                <a:cs typeface="Lato Bold"/>
                <a:sym typeface="Lato Bold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25157" y="8232195"/>
            <a:ext cx="1283294" cy="973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2"/>
              </a:lnSpc>
              <a:spcBef>
                <a:spcPct val="0"/>
              </a:spcBef>
            </a:pPr>
            <a:r>
              <a:rPr lang="en-US" sz="5740" b="1" spc="562">
                <a:solidFill>
                  <a:srgbClr val="EA5C47"/>
                </a:solidFill>
                <a:latin typeface="Lato Bold"/>
                <a:ea typeface="Lato Bold"/>
                <a:cs typeface="Lato Bold"/>
                <a:sym typeface="Lato Bold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69210" y="3086261"/>
            <a:ext cx="6895203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b="1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barriers: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characteristics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69210" y="8013120"/>
            <a:ext cx="6895203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b="1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future need for: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Interdisciplinarity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Training</a:t>
            </a:r>
          </a:p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19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</a:p>
        </p:txBody>
      </p:sp>
      <p:sp>
        <p:nvSpPr>
          <p:cNvPr id="22" name="Freeform 22"/>
          <p:cNvSpPr/>
          <p:nvPr/>
        </p:nvSpPr>
        <p:spPr>
          <a:xfrm>
            <a:off x="-1856573" y="7955080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</p:spPr>
          <p:txBody>
            <a:bodyPr lIns="56055" tIns="56055" rIns="56055" bIns="56055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Hackathon 2025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752928" y="9617612"/>
            <a:ext cx="8553855" cy="4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889" spc="144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52928" y="4241020"/>
            <a:ext cx="10756200" cy="154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29"/>
              </a:lnSpc>
            </a:pPr>
            <a:r>
              <a:rPr lang="en-US" sz="11906" b="1">
                <a:solidFill>
                  <a:srgbClr val="2D3142"/>
                </a:solidFill>
                <a:latin typeface="Lato Heavy"/>
                <a:ea typeface="Lato Heavy"/>
                <a:cs typeface="Lato Heavy"/>
                <a:sym typeface="Lato Heavy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ABC69E54C2784B8D35CE67460949FB" ma:contentTypeVersion="18" ma:contentTypeDescription="Create a new document." ma:contentTypeScope="" ma:versionID="2e76c9a6c39e72d125dba8142d20d497">
  <xsd:schema xmlns:xsd="http://www.w3.org/2001/XMLSchema" xmlns:xs="http://www.w3.org/2001/XMLSchema" xmlns:p="http://schemas.microsoft.com/office/2006/metadata/properties" xmlns:ns2="7858366a-e528-4dac-b672-6740c34545e5" xmlns:ns3="4d88311f-7f83-414a-aabc-ad0bba900ee2" targetNamespace="http://schemas.microsoft.com/office/2006/metadata/properties" ma:root="true" ma:fieldsID="336cd7887f59e43ff5b9e93e7b92dbdb" ns2:_="" ns3:_="">
    <xsd:import namespace="7858366a-e528-4dac-b672-6740c34545e5"/>
    <xsd:import namespace="4d88311f-7f83-414a-aabc-ad0bba900e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Bla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8366a-e528-4dac-b672-6740c34545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5603ce-e5ee-46d9-8b8a-28f4ac4b3ee9}" ma:internalName="TaxCatchAll" ma:showField="CatchAllData" ma:web="7858366a-e528-4dac-b672-6740c3454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8311f-7f83-414a-aabc-ad0bba900ee2" elementFormDefault="qualified">
    <xsd:import namespace="http://schemas.microsoft.com/office/2006/documentManagement/types"/>
    <xsd:import namespace="http://schemas.microsoft.com/office/infopath/2007/PartnerControls"/>
    <xsd:element name="Bla" ma:index="10" nillable="true" ma:displayName="Bla" ma:description="Test comment&#10;of multiple &#10;lines" ma:format="Dropdown" ma:internalName="Bla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8311f-7f83-414a-aabc-ad0bba900ee2">
      <Terms xmlns="http://schemas.microsoft.com/office/infopath/2007/PartnerControls"/>
    </lcf76f155ced4ddcb4097134ff3c332f>
    <TaxCatchAll xmlns="7858366a-e528-4dac-b672-6740c34545e5" xsi:nil="true"/>
    <Bla xmlns="4d88311f-7f83-414a-aabc-ad0bba900ee2" xsi:nil="true"/>
  </documentManagement>
</p:properties>
</file>

<file path=customXml/itemProps1.xml><?xml version="1.0" encoding="utf-8"?>
<ds:datastoreItem xmlns:ds="http://schemas.openxmlformats.org/officeDocument/2006/customXml" ds:itemID="{AD79A095-55C9-4B32-8AF1-ADE6DA2F38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8366a-e528-4dac-b672-6740c34545e5"/>
    <ds:schemaRef ds:uri="4d88311f-7f83-414a-aabc-ad0bba900e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4E2721-EC5F-429E-AA3A-0806294105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CA9407-7042-4C83-884E-33977AF7ACB4}">
  <ds:schemaRefs>
    <ds:schemaRef ds:uri="http://schemas.microsoft.com/office/2006/metadata/properties"/>
    <ds:schemaRef ds:uri="http://schemas.microsoft.com/office/infopath/2007/PartnerControls"/>
    <ds:schemaRef ds:uri="6526f311-2dc7-4bf3-8b34-14cbf033560c"/>
    <ds:schemaRef ds:uri="4d88311f-7f83-414a-aabc-ad0bba900ee2"/>
    <ds:schemaRef ds:uri="7858366a-e528-4dac-b672-6740c34545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Custom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Lato Bold</vt:lpstr>
      <vt:lpstr>Lato</vt:lpstr>
      <vt:lpstr>Roboto</vt:lpstr>
      <vt:lpstr>Lato Heavy</vt:lpstr>
      <vt:lpstr>Calibri</vt:lpstr>
      <vt:lpstr>Roboto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ESM_Hackathon</dc:title>
  <dc:creator>Peer-Ole Jacobsen</dc:creator>
  <cp:lastModifiedBy>Peer-Ole Jacobsen</cp:lastModifiedBy>
  <cp:revision>2</cp:revision>
  <dcterms:created xsi:type="dcterms:W3CDTF">2006-08-16T00:00:00Z</dcterms:created>
  <dcterms:modified xsi:type="dcterms:W3CDTF">2025-10-03T09:40:36Z</dcterms:modified>
  <dc:identifier>DAGqhMKGRjo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2025-06-16T12:44:21Z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5ccb398a-cfbc-4328-8fde-3d08314b9e30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0x010100FFABC69E54C2784B8D35CE67460949FB</vt:lpwstr>
  </property>
  <property fmtid="{D5CDD505-2E9C-101B-9397-08002B2CF9AE}" pid="10" name="MediaServiceImageTags">
    <vt:lpwstr/>
  </property>
</Properties>
</file>