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74" r:id="rId6"/>
    <p:sldId id="263" r:id="rId7"/>
    <p:sldId id="273" r:id="rId8"/>
    <p:sldId id="272" r:id="rId9"/>
    <p:sldId id="271" r:id="rId10"/>
    <p:sldId id="268" r:id="rId11"/>
  </p:sldIdLst>
  <p:sldSz cx="18288000" cy="10287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Heavy" panose="020B0604020202020204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C47"/>
    <a:srgbClr val="FAF9F4"/>
    <a:srgbClr val="FBFAF6"/>
    <a:srgbClr val="7F7F7F"/>
    <a:srgbClr val="2D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FF528C-5B4F-4E4E-9301-3DD298F857F2}" v="99" dt="2025-09-24T07:55:11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52" d="100"/>
          <a:sy n="52" d="100"/>
        </p:scale>
        <p:origin x="9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25B55-56A3-47A5-B0D1-7C4A5957CE8A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43FE7-870C-4B6F-96B3-5A53D39933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34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D9BF0-5C89-F78B-26E4-CD43EA53F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616BF-237A-5FAE-F678-C821CD1C3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A98A2-BE55-23AA-5098-2A30621DE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A850C-6ED9-5EC4-16FA-645BC0CD0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43FE7-870C-4B6F-96B3-5A53D399331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0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43FE7-870C-4B6F-96B3-5A53D399331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61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5DD90-AB37-70E8-4FAF-BE46C1E9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E67F2-8FBF-5C1C-D0F0-A595A05ED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769C2-058F-F9C0-D189-404A022EE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116E-7FEA-0423-1888-BF076B511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43FE7-870C-4B6F-96B3-5A53D399331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40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265C5-A54E-BD9C-3735-601C3CB5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D6887-9EB4-EE6D-6BEA-DF3D2FA0C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C78DA-A1BB-EEEE-990C-002CDCD94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47ACE-54CD-CDE1-8291-E513324A9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43FE7-870C-4B6F-96B3-5A53D399331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52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CE8F-4F6D-0DF0-9DC8-D64A0F98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36E2C-B51D-93BF-205B-375288711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5C854-2ECF-BC33-F2F6-20307E3B2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E1033-0405-6D71-D80B-5262C06424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43FE7-870C-4B6F-96B3-5A53D399331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47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https://doi.org/10.1037/0033-295X.87.3.21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hyperlink" Target="https://doi.org/10.4135/97814129836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hyperlink" Target="https://doi.org/10.17605/OSF.IO/KG376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7.jp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5164" y="4000500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05656" y="2410673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905656" y="3276111"/>
            <a:ext cx="10756200" cy="12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72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What ESM Items Matter?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05328" y="4834235"/>
            <a:ext cx="14477672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5400" dirty="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Adolescent-Based Validation Through a Thinking-Aloud Task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5656" y="6840603"/>
            <a:ext cx="11886872" cy="990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Jennifer Chen, Dr. Melissa de Smet and Dr. Bennett Kleinberg</a:t>
            </a:r>
          </a:p>
          <a:p>
            <a:pPr algn="l">
              <a:lnSpc>
                <a:spcPts val="4045"/>
              </a:lnSpc>
            </a:pPr>
            <a:r>
              <a:rPr lang="en-US" sz="2889" spc="144" dirty="0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Tilburg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49A3A-B7A1-DD17-47D9-E5828E1A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D2A71BC9-2E59-BBF4-4CF3-4D0459E3800D}"/>
              </a:ext>
            </a:extLst>
          </p:cNvPr>
          <p:cNvGrpSpPr/>
          <p:nvPr/>
        </p:nvGrpSpPr>
        <p:grpSpPr>
          <a:xfrm>
            <a:off x="0" y="-7917"/>
            <a:ext cx="18287999" cy="1570017"/>
            <a:chOff x="0" y="0"/>
            <a:chExt cx="5016842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97F8B49-F7FC-80F7-6199-7406F92E9A7F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D359D1E-8113-6BEC-6701-1619B2D3CE6C}"/>
                </a:ext>
              </a:extLst>
            </p:cNvPr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AE688D4-2091-83DB-ACC7-3A68C37B4315}"/>
              </a:ext>
            </a:extLst>
          </p:cNvPr>
          <p:cNvSpPr/>
          <p:nvPr/>
        </p:nvSpPr>
        <p:spPr>
          <a:xfrm>
            <a:off x="16916400" y="-7917"/>
            <a:ext cx="2893885" cy="157001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6E88A76-AD7F-8DD4-4763-1F711AA9F368}"/>
              </a:ext>
            </a:extLst>
          </p:cNvPr>
          <p:cNvSpPr txBox="1"/>
          <p:nvPr/>
        </p:nvSpPr>
        <p:spPr>
          <a:xfrm>
            <a:off x="2886467" y="10664"/>
            <a:ext cx="12515061" cy="115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400" b="1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COMMON ESM ITEMS + ANSWERS</a:t>
            </a: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568005E4-1D0C-FE1F-9C4F-1E8F8E809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b="8314"/>
          <a:stretch>
            <a:fillRect/>
          </a:stretch>
        </p:blipFill>
        <p:spPr>
          <a:xfrm>
            <a:off x="12983843" y="2914711"/>
            <a:ext cx="3475357" cy="5733989"/>
          </a:xfrm>
          <a:prstGeom prst="rect">
            <a:avLst/>
          </a:prstGeom>
        </p:spPr>
      </p:pic>
      <p:pic>
        <p:nvPicPr>
          <p:cNvPr id="27" name="Picture 26" descr="A screenshot of a phone&#10;&#10;AI-generated content may be incorrect.">
            <a:extLst>
              <a:ext uri="{FF2B5EF4-FFF2-40B4-BE49-F238E27FC236}">
                <a16:creationId xmlns:a16="http://schemas.microsoft.com/office/drawing/2014/main" id="{8D2E3A57-924D-A171-142A-689A0EBF6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6756"/>
          <a:stretch>
            <a:fillRect/>
          </a:stretch>
        </p:blipFill>
        <p:spPr>
          <a:xfrm>
            <a:off x="7321480" y="2933700"/>
            <a:ext cx="3318872" cy="5562600"/>
          </a:xfrm>
          <a:prstGeom prst="rect">
            <a:avLst/>
          </a:prstGeom>
        </p:spPr>
      </p:pic>
      <p:pic>
        <p:nvPicPr>
          <p:cNvPr id="29" name="Picture 28" descr="A screenshot of a phone&#10;&#10;AI-generated content may be incorrect.">
            <a:extLst>
              <a:ext uri="{FF2B5EF4-FFF2-40B4-BE49-F238E27FC236}">
                <a16:creationId xmlns:a16="http://schemas.microsoft.com/office/drawing/2014/main" id="{7B68798B-7D43-8096-9995-BB9B3D9E7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b="16748"/>
          <a:stretch>
            <a:fillRect/>
          </a:stretch>
        </p:blipFill>
        <p:spPr>
          <a:xfrm>
            <a:off x="1676400" y="2956054"/>
            <a:ext cx="3489910" cy="5083046"/>
          </a:xfrm>
          <a:prstGeom prst="rect">
            <a:avLst/>
          </a:prstGeom>
        </p:spPr>
      </p:pic>
      <p:pic>
        <p:nvPicPr>
          <p:cNvPr id="33" name="Graphic 32" descr="Smart Phone outline">
            <a:extLst>
              <a:ext uri="{FF2B5EF4-FFF2-40B4-BE49-F238E27FC236}">
                <a16:creationId xmlns:a16="http://schemas.microsoft.com/office/drawing/2014/main" id="{96CAB0A7-C977-34DE-ED35-076E554B2A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87" t="2343" r="20625"/>
          <a:stretch>
            <a:fillRect/>
          </a:stretch>
        </p:blipFill>
        <p:spPr>
          <a:xfrm>
            <a:off x="12192000" y="1658688"/>
            <a:ext cx="5042170" cy="8361612"/>
          </a:xfrm>
          <a:prstGeom prst="rect">
            <a:avLst/>
          </a:prstGeom>
        </p:spPr>
      </p:pic>
      <p:pic>
        <p:nvPicPr>
          <p:cNvPr id="37" name="Graphic 36" descr="Smart Phone outline">
            <a:extLst>
              <a:ext uri="{FF2B5EF4-FFF2-40B4-BE49-F238E27FC236}">
                <a16:creationId xmlns:a16="http://schemas.microsoft.com/office/drawing/2014/main" id="{B7D67593-EDA8-1AF4-5451-2A211CECE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87" t="2343" r="20625"/>
          <a:stretch>
            <a:fillRect/>
          </a:stretch>
        </p:blipFill>
        <p:spPr>
          <a:xfrm>
            <a:off x="6477000" y="1638300"/>
            <a:ext cx="5042170" cy="8361612"/>
          </a:xfrm>
          <a:prstGeom prst="rect">
            <a:avLst/>
          </a:prstGeom>
        </p:spPr>
      </p:pic>
      <p:pic>
        <p:nvPicPr>
          <p:cNvPr id="38" name="Graphic 37" descr="Smart Phone outline">
            <a:extLst>
              <a:ext uri="{FF2B5EF4-FFF2-40B4-BE49-F238E27FC236}">
                <a16:creationId xmlns:a16="http://schemas.microsoft.com/office/drawing/2014/main" id="{04EC2A93-801A-D9BF-9EB8-54647A443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87" t="2343" r="20625"/>
          <a:stretch>
            <a:fillRect/>
          </a:stretch>
        </p:blipFill>
        <p:spPr>
          <a:xfrm>
            <a:off x="914400" y="1638300"/>
            <a:ext cx="5042170" cy="83616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12F00BA-6EFB-3331-82D3-10CCF93B9D7A}"/>
              </a:ext>
            </a:extLst>
          </p:cNvPr>
          <p:cNvGrpSpPr/>
          <p:nvPr/>
        </p:nvGrpSpPr>
        <p:grpSpPr>
          <a:xfrm>
            <a:off x="7495800" y="3426460"/>
            <a:ext cx="2943600" cy="5069840"/>
            <a:chOff x="7495800" y="3426460"/>
            <a:chExt cx="2943600" cy="50698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3AFCEF-A7AD-FA04-04FD-94F5C3023449}"/>
                </a:ext>
              </a:extLst>
            </p:cNvPr>
            <p:cNvSpPr/>
            <p:nvPr/>
          </p:nvSpPr>
          <p:spPr>
            <a:xfrm>
              <a:off x="7516125" y="5372100"/>
              <a:ext cx="2923275" cy="3124200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02DEE9-15A5-C105-6EAC-9D48023AE4DD}"/>
                </a:ext>
              </a:extLst>
            </p:cNvPr>
            <p:cNvSpPr/>
            <p:nvPr/>
          </p:nvSpPr>
          <p:spPr>
            <a:xfrm>
              <a:off x="7495800" y="3426460"/>
              <a:ext cx="2943600" cy="1311575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B054C-4C79-88CB-B67D-A67E974F0D08}"/>
              </a:ext>
            </a:extLst>
          </p:cNvPr>
          <p:cNvGrpSpPr/>
          <p:nvPr/>
        </p:nvGrpSpPr>
        <p:grpSpPr>
          <a:xfrm>
            <a:off x="13173521" y="3449320"/>
            <a:ext cx="3105079" cy="4399279"/>
            <a:chOff x="13173521" y="3449320"/>
            <a:chExt cx="3105079" cy="43992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7E8DCF-7A29-3ADD-2578-0C1F12DFE5EE}"/>
                </a:ext>
              </a:extLst>
            </p:cNvPr>
            <p:cNvSpPr/>
            <p:nvPr/>
          </p:nvSpPr>
          <p:spPr>
            <a:xfrm>
              <a:off x="13173521" y="3449320"/>
              <a:ext cx="3096000" cy="31241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EFC77A-27D2-B933-3CF1-D2F7DCD79E2E}"/>
                </a:ext>
              </a:extLst>
            </p:cNvPr>
            <p:cNvSpPr/>
            <p:nvPr/>
          </p:nvSpPr>
          <p:spPr>
            <a:xfrm>
              <a:off x="13182600" y="7277100"/>
              <a:ext cx="3096000" cy="5714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4130FA-70B0-C345-047F-A3E29362BF3D}"/>
              </a:ext>
            </a:extLst>
          </p:cNvPr>
          <p:cNvGrpSpPr/>
          <p:nvPr/>
        </p:nvGrpSpPr>
        <p:grpSpPr>
          <a:xfrm>
            <a:off x="1857000" y="3467100"/>
            <a:ext cx="3104420" cy="4419600"/>
            <a:chOff x="1857000" y="3467100"/>
            <a:chExt cx="3104420" cy="4419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F9EC35-3708-03B4-34AA-8568217AF480}"/>
                </a:ext>
              </a:extLst>
            </p:cNvPr>
            <p:cNvSpPr/>
            <p:nvPr/>
          </p:nvSpPr>
          <p:spPr>
            <a:xfrm>
              <a:off x="1857000" y="3467100"/>
              <a:ext cx="3096000" cy="31241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438ACA-4712-DC90-552C-E69DDABD6B8E}"/>
                </a:ext>
              </a:extLst>
            </p:cNvPr>
            <p:cNvSpPr/>
            <p:nvPr/>
          </p:nvSpPr>
          <p:spPr>
            <a:xfrm>
              <a:off x="1865420" y="7315201"/>
              <a:ext cx="3096000" cy="57149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310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1" y="-8314"/>
            <a:ext cx="18287999" cy="1570017"/>
            <a:chOff x="0" y="0"/>
            <a:chExt cx="501684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916400" y="-7917"/>
            <a:ext cx="2893885" cy="157001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886467" y="10664"/>
            <a:ext cx="12515061" cy="115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400" b="1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COMMON ESM ITEMS + ANSWERS</a:t>
            </a:r>
          </a:p>
        </p:txBody>
      </p:sp>
      <p:sp>
        <p:nvSpPr>
          <p:cNvPr id="4" name="TextBox 37">
            <a:extLst>
              <a:ext uri="{FF2B5EF4-FFF2-40B4-BE49-F238E27FC236}">
                <a16:creationId xmlns:a16="http://schemas.microsoft.com/office/drawing/2014/main" id="{42ACF4F2-8355-96D0-C471-96129AA85C78}"/>
              </a:ext>
            </a:extLst>
          </p:cNvPr>
          <p:cNvSpPr txBox="1"/>
          <p:nvPr/>
        </p:nvSpPr>
        <p:spPr>
          <a:xfrm>
            <a:off x="1371600" y="3320177"/>
            <a:ext cx="141732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We need input from the adolescents themselves when choosing/designing ESM items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What items are meaningful? 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What features are useful?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Questionnaire items vs. open-ended questions?  </a:t>
            </a:r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BEB99738-5F19-118F-3C04-31B9A95AC5B7}"/>
              </a:ext>
            </a:extLst>
          </p:cNvPr>
          <p:cNvSpPr txBox="1"/>
          <p:nvPr/>
        </p:nvSpPr>
        <p:spPr>
          <a:xfrm>
            <a:off x="1371600" y="2552700"/>
            <a:ext cx="76200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800" b="1" spc="227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Adolescent-Based Validation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69D1-F76A-E25F-9C63-808CF6C0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997720FC-8F37-C9FA-257B-32BB15E3C993}"/>
              </a:ext>
            </a:extLst>
          </p:cNvPr>
          <p:cNvGrpSpPr/>
          <p:nvPr/>
        </p:nvGrpSpPr>
        <p:grpSpPr>
          <a:xfrm>
            <a:off x="-1" y="-8314"/>
            <a:ext cx="18287999" cy="1570017"/>
            <a:chOff x="0" y="0"/>
            <a:chExt cx="5016842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7B7EA7-5420-3491-FC69-9116EDEAEE90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20A1E83-1E4F-6192-6FC8-AE787A1930E8}"/>
                </a:ext>
              </a:extLst>
            </p:cNvPr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46CC6253-806E-B366-7931-7EA575A1A720}"/>
              </a:ext>
            </a:extLst>
          </p:cNvPr>
          <p:cNvSpPr/>
          <p:nvPr/>
        </p:nvSpPr>
        <p:spPr>
          <a:xfrm>
            <a:off x="16916400" y="-7917"/>
            <a:ext cx="2893885" cy="157001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0F60F5D8-55B4-20F5-53E8-495661B49E11}"/>
              </a:ext>
            </a:extLst>
          </p:cNvPr>
          <p:cNvSpPr txBox="1"/>
          <p:nvPr/>
        </p:nvSpPr>
        <p:spPr>
          <a:xfrm>
            <a:off x="2886467" y="10664"/>
            <a:ext cx="12515061" cy="115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400" b="1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THINKING-ALOUD METHOD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FDA050-D9EA-0E52-B288-72E4CCCF5AA4}"/>
              </a:ext>
            </a:extLst>
          </p:cNvPr>
          <p:cNvGrpSpPr/>
          <p:nvPr/>
        </p:nvGrpSpPr>
        <p:grpSpPr>
          <a:xfrm>
            <a:off x="609600" y="2576036"/>
            <a:ext cx="16535400" cy="2010728"/>
            <a:chOff x="609600" y="2576036"/>
            <a:chExt cx="16535400" cy="2010728"/>
          </a:xfrm>
        </p:grpSpPr>
        <p:sp>
          <p:nvSpPr>
            <p:cNvPr id="6" name="TextBox 37">
              <a:extLst>
                <a:ext uri="{FF2B5EF4-FFF2-40B4-BE49-F238E27FC236}">
                  <a16:creationId xmlns:a16="http://schemas.microsoft.com/office/drawing/2014/main" id="{C6D54A11-D7A5-2450-5EC5-D5A8371E80FC}"/>
                </a:ext>
              </a:extLst>
            </p:cNvPr>
            <p:cNvSpPr txBox="1"/>
            <p:nvPr/>
          </p:nvSpPr>
          <p:spPr>
            <a:xfrm>
              <a:off x="2971800" y="3109436"/>
              <a:ext cx="14173200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ESM item repository (Kirtley et al., 2020)</a:t>
              </a:r>
            </a:p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Items used in adolescent samples and/or used in the context of depression</a:t>
              </a:r>
            </a:p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Testing ESM features in m-Path</a:t>
              </a:r>
            </a:p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~130 items examined</a:t>
              </a:r>
            </a:p>
          </p:txBody>
        </p:sp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C5665BB8-BB3C-52CA-359E-0D8BBBA3EAB5}"/>
                </a:ext>
              </a:extLst>
            </p:cNvPr>
            <p:cNvSpPr txBox="1"/>
            <p:nvPr/>
          </p:nvSpPr>
          <p:spPr>
            <a:xfrm>
              <a:off x="2971800" y="2576036"/>
              <a:ext cx="3465904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99"/>
                </a:lnSpc>
                <a:spcBef>
                  <a:spcPct val="0"/>
                </a:spcBef>
              </a:pPr>
              <a:r>
                <a:rPr lang="en-US" sz="2800" b="1" spc="227" dirty="0">
                  <a:solidFill>
                    <a:srgbClr val="2D314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ESM items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AF53A7-67F9-5CF3-6507-953B69B005A0}"/>
                </a:ext>
              </a:extLst>
            </p:cNvPr>
            <p:cNvGrpSpPr/>
            <p:nvPr/>
          </p:nvGrpSpPr>
          <p:grpSpPr>
            <a:xfrm>
              <a:off x="609600" y="2810589"/>
              <a:ext cx="1752601" cy="1418511"/>
              <a:chOff x="609600" y="2810589"/>
              <a:chExt cx="1752601" cy="1418511"/>
            </a:xfrm>
          </p:grpSpPr>
          <p:pic>
            <p:nvPicPr>
              <p:cNvPr id="14" name="Graphic 13" descr="Smart Phone outline">
                <a:extLst>
                  <a:ext uri="{FF2B5EF4-FFF2-40B4-BE49-F238E27FC236}">
                    <a16:creationId xmlns:a16="http://schemas.microsoft.com/office/drawing/2014/main" id="{1228B0A8-88DF-D52D-54A7-300C84E7C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20487" t="2343" r="20625"/>
              <a:stretch>
                <a:fillRect/>
              </a:stretch>
            </p:blipFill>
            <p:spPr>
              <a:xfrm>
                <a:off x="1061371" y="3083956"/>
                <a:ext cx="537275" cy="890983"/>
              </a:xfrm>
              <a:prstGeom prst="rect">
                <a:avLst/>
              </a:prstGeom>
            </p:spPr>
          </p:pic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65BE83BF-BC67-34F9-8413-EB7C5880A9A1}"/>
                  </a:ext>
                </a:extLst>
              </p:cNvPr>
              <p:cNvGrpSpPr/>
              <p:nvPr/>
            </p:nvGrpSpPr>
            <p:grpSpPr>
              <a:xfrm rot="16200000">
                <a:off x="776645" y="2643544"/>
                <a:ext cx="1418511" cy="1752601"/>
                <a:chOff x="0" y="0"/>
                <a:chExt cx="2656504" cy="3188238"/>
              </a:xfrm>
            </p:grpSpPr>
            <p:sp>
              <p:nvSpPr>
                <p:cNvPr id="20" name="Freeform 8">
                  <a:extLst>
                    <a:ext uri="{FF2B5EF4-FFF2-40B4-BE49-F238E27FC236}">
                      <a16:creationId xmlns:a16="http://schemas.microsoft.com/office/drawing/2014/main" id="{98CE9E59-0B87-3D0D-803B-9F4EC89943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56586" cy="318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586" h="3188208">
                      <a:moveTo>
                        <a:pt x="1342263" y="0"/>
                      </a:moveTo>
                      <a:cubicBezTo>
                        <a:pt x="587248" y="0"/>
                        <a:pt x="0" y="587248"/>
                        <a:pt x="0" y="1342390"/>
                      </a:cubicBezTo>
                      <a:cubicBezTo>
                        <a:pt x="0" y="1957705"/>
                        <a:pt x="419481" y="2489073"/>
                        <a:pt x="1006729" y="2628900"/>
                      </a:cubicBezTo>
                      <a:cubicBezTo>
                        <a:pt x="1342263" y="3188208"/>
                        <a:pt x="1342263" y="3188208"/>
                        <a:pt x="1342263" y="3188208"/>
                      </a:cubicBezTo>
                      <a:cubicBezTo>
                        <a:pt x="1649857" y="2628900"/>
                        <a:pt x="1649857" y="2628900"/>
                        <a:pt x="1649857" y="2628900"/>
                      </a:cubicBezTo>
                      <a:cubicBezTo>
                        <a:pt x="2237105" y="2489073"/>
                        <a:pt x="2656586" y="1957705"/>
                        <a:pt x="2656586" y="1342390"/>
                      </a:cubicBezTo>
                      <a:cubicBezTo>
                        <a:pt x="2656459" y="587248"/>
                        <a:pt x="2069338" y="0"/>
                        <a:pt x="1342263" y="0"/>
                      </a:cubicBezTo>
                      <a:close/>
                      <a:moveTo>
                        <a:pt x="1342263" y="2461133"/>
                      </a:moveTo>
                      <a:cubicBezTo>
                        <a:pt x="727075" y="2461133"/>
                        <a:pt x="223774" y="1957705"/>
                        <a:pt x="223774" y="1342390"/>
                      </a:cubicBezTo>
                      <a:cubicBezTo>
                        <a:pt x="223774" y="727075"/>
                        <a:pt x="727075" y="223647"/>
                        <a:pt x="1342263" y="223647"/>
                      </a:cubicBezTo>
                      <a:cubicBezTo>
                        <a:pt x="1957451" y="223647"/>
                        <a:pt x="2432812" y="727075"/>
                        <a:pt x="2432812" y="1342390"/>
                      </a:cubicBezTo>
                      <a:cubicBezTo>
                        <a:pt x="2432812" y="1957705"/>
                        <a:pt x="1957451" y="2461133"/>
                        <a:pt x="1342263" y="2461133"/>
                      </a:cubicBezTo>
                      <a:close/>
                    </a:path>
                  </a:pathLst>
                </a:custGeom>
                <a:solidFill>
                  <a:srgbClr val="EA5C47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C0C4E7-5565-00A3-C638-1851C3C9D403}"/>
              </a:ext>
            </a:extLst>
          </p:cNvPr>
          <p:cNvGrpSpPr/>
          <p:nvPr/>
        </p:nvGrpSpPr>
        <p:grpSpPr>
          <a:xfrm>
            <a:off x="609598" y="5067300"/>
            <a:ext cx="16535402" cy="1418511"/>
            <a:chOff x="609598" y="5067300"/>
            <a:chExt cx="16535402" cy="1418511"/>
          </a:xfrm>
        </p:grpSpPr>
        <p:sp>
          <p:nvSpPr>
            <p:cNvPr id="3" name="TextBox 37">
              <a:extLst>
                <a:ext uri="{FF2B5EF4-FFF2-40B4-BE49-F238E27FC236}">
                  <a16:creationId xmlns:a16="http://schemas.microsoft.com/office/drawing/2014/main" id="{3428A5C1-326E-CCAC-B51E-B283A0EDA1BA}"/>
                </a:ext>
              </a:extLst>
            </p:cNvPr>
            <p:cNvSpPr txBox="1"/>
            <p:nvPr/>
          </p:nvSpPr>
          <p:spPr>
            <a:xfrm>
              <a:off x="2971800" y="5700236"/>
              <a:ext cx="1417320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21 students (M</a:t>
              </a:r>
              <a:r>
                <a:rPr lang="en-US" sz="16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age</a:t>
              </a: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 = 20.5, SD = 1.3)</a:t>
              </a:r>
            </a:p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In the past 2 years have attended some form of psychotherapy </a:t>
              </a:r>
            </a:p>
          </p:txBody>
        </p:sp>
        <p:sp>
          <p:nvSpPr>
            <p:cNvPr id="4" name="TextBox 38">
              <a:extLst>
                <a:ext uri="{FF2B5EF4-FFF2-40B4-BE49-F238E27FC236}">
                  <a16:creationId xmlns:a16="http://schemas.microsoft.com/office/drawing/2014/main" id="{1394DB3C-F751-58FC-2332-073A65FC5A58}"/>
                </a:ext>
              </a:extLst>
            </p:cNvPr>
            <p:cNvSpPr txBox="1"/>
            <p:nvPr/>
          </p:nvSpPr>
          <p:spPr>
            <a:xfrm>
              <a:off x="2971800" y="5166836"/>
              <a:ext cx="3465904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99"/>
                </a:lnSpc>
                <a:spcBef>
                  <a:spcPct val="0"/>
                </a:spcBef>
              </a:pPr>
              <a:r>
                <a:rPr lang="en-US" sz="2800" b="1" spc="227" dirty="0">
                  <a:solidFill>
                    <a:srgbClr val="2D314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Participants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73B055-3916-E0D8-3AF0-A0295E6BB03E}"/>
                </a:ext>
              </a:extLst>
            </p:cNvPr>
            <p:cNvGrpSpPr/>
            <p:nvPr/>
          </p:nvGrpSpPr>
          <p:grpSpPr>
            <a:xfrm>
              <a:off x="609598" y="5067300"/>
              <a:ext cx="1752601" cy="1418511"/>
              <a:chOff x="609598" y="5067300"/>
              <a:chExt cx="1752601" cy="1418511"/>
            </a:xfrm>
          </p:grpSpPr>
          <p:grpSp>
            <p:nvGrpSpPr>
              <p:cNvPr id="28" name="Group 7">
                <a:extLst>
                  <a:ext uri="{FF2B5EF4-FFF2-40B4-BE49-F238E27FC236}">
                    <a16:creationId xmlns:a16="http://schemas.microsoft.com/office/drawing/2014/main" id="{82DA7DE9-6235-BE67-2E95-C3C48B200DFF}"/>
                  </a:ext>
                </a:extLst>
              </p:cNvPr>
              <p:cNvGrpSpPr/>
              <p:nvPr/>
            </p:nvGrpSpPr>
            <p:grpSpPr>
              <a:xfrm rot="16200000">
                <a:off x="776643" y="4900255"/>
                <a:ext cx="1418511" cy="1752601"/>
                <a:chOff x="0" y="0"/>
                <a:chExt cx="2656504" cy="3188238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8A924EA0-0EF2-1979-C39D-60A0981EB90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56586" cy="318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586" h="3188208">
                      <a:moveTo>
                        <a:pt x="1342263" y="0"/>
                      </a:moveTo>
                      <a:cubicBezTo>
                        <a:pt x="587248" y="0"/>
                        <a:pt x="0" y="587248"/>
                        <a:pt x="0" y="1342390"/>
                      </a:cubicBezTo>
                      <a:cubicBezTo>
                        <a:pt x="0" y="1957705"/>
                        <a:pt x="419481" y="2489073"/>
                        <a:pt x="1006729" y="2628900"/>
                      </a:cubicBezTo>
                      <a:cubicBezTo>
                        <a:pt x="1342263" y="3188208"/>
                        <a:pt x="1342263" y="3188208"/>
                        <a:pt x="1342263" y="3188208"/>
                      </a:cubicBezTo>
                      <a:cubicBezTo>
                        <a:pt x="1649857" y="2628900"/>
                        <a:pt x="1649857" y="2628900"/>
                        <a:pt x="1649857" y="2628900"/>
                      </a:cubicBezTo>
                      <a:cubicBezTo>
                        <a:pt x="2237105" y="2489073"/>
                        <a:pt x="2656586" y="1957705"/>
                        <a:pt x="2656586" y="1342390"/>
                      </a:cubicBezTo>
                      <a:cubicBezTo>
                        <a:pt x="2656459" y="587248"/>
                        <a:pt x="2069338" y="0"/>
                        <a:pt x="1342263" y="0"/>
                      </a:cubicBezTo>
                      <a:close/>
                      <a:moveTo>
                        <a:pt x="1342263" y="2461133"/>
                      </a:moveTo>
                      <a:cubicBezTo>
                        <a:pt x="727075" y="2461133"/>
                        <a:pt x="223774" y="1957705"/>
                        <a:pt x="223774" y="1342390"/>
                      </a:cubicBezTo>
                      <a:cubicBezTo>
                        <a:pt x="223774" y="727075"/>
                        <a:pt x="727075" y="223647"/>
                        <a:pt x="1342263" y="223647"/>
                      </a:cubicBezTo>
                      <a:cubicBezTo>
                        <a:pt x="1957451" y="223647"/>
                        <a:pt x="2432812" y="727075"/>
                        <a:pt x="2432812" y="1342390"/>
                      </a:cubicBezTo>
                      <a:cubicBezTo>
                        <a:pt x="2432812" y="1957705"/>
                        <a:pt x="1957451" y="2461133"/>
                        <a:pt x="1342263" y="2461133"/>
                      </a:cubicBezTo>
                      <a:close/>
                    </a:path>
                  </a:pathLst>
                </a:custGeom>
                <a:solidFill>
                  <a:srgbClr val="EA5C47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" name="Graphic 32" descr="Users with solid fill">
                <a:extLst>
                  <a:ext uri="{FF2B5EF4-FFF2-40B4-BE49-F238E27FC236}">
                    <a16:creationId xmlns:a16="http://schemas.microsoft.com/office/drawing/2014/main" id="{E480E652-FD0B-A57A-CDCC-1385E8DAD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72808" y="52959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1F6118-60AE-6D8F-D6B2-231088D63836}"/>
              </a:ext>
            </a:extLst>
          </p:cNvPr>
          <p:cNvGrpSpPr/>
          <p:nvPr/>
        </p:nvGrpSpPr>
        <p:grpSpPr>
          <a:xfrm>
            <a:off x="609599" y="7124700"/>
            <a:ext cx="16459201" cy="1590398"/>
            <a:chOff x="609599" y="7124700"/>
            <a:chExt cx="16459201" cy="1590398"/>
          </a:xfrm>
        </p:grpSpPr>
        <p:sp>
          <p:nvSpPr>
            <p:cNvPr id="37" name="TextBox 37"/>
            <p:cNvSpPr txBox="1"/>
            <p:nvPr/>
          </p:nvSpPr>
          <p:spPr>
            <a:xfrm>
              <a:off x="2895600" y="7607102"/>
              <a:ext cx="141732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Form of Cognitive Interviewing (Willis, 2005)</a:t>
              </a:r>
            </a:p>
            <a:p>
              <a:pPr marL="342900" lvl="0" indent="-342900" algn="l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2400" spc="145" dirty="0">
                  <a:solidFill>
                    <a:srgbClr val="2D3142"/>
                  </a:solidFill>
                  <a:latin typeface="Roboto"/>
                  <a:ea typeface="Roboto"/>
                  <a:cs typeface="Roboto"/>
                  <a:sym typeface="Roboto"/>
                </a:rPr>
                <a:t>Reporting of all thoughts and thought processes related to a shown questionnaire item (Ericsson &amp; Simon, 1980)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895600" y="7124700"/>
              <a:ext cx="4953000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199"/>
                </a:lnSpc>
                <a:spcBef>
                  <a:spcPct val="0"/>
                </a:spcBef>
              </a:pPr>
              <a:r>
                <a:rPr lang="en-US" sz="2800" b="1" spc="227" dirty="0">
                  <a:solidFill>
                    <a:srgbClr val="2D3142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Thinking-Aloud Task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B235CD-7923-85F8-8061-98C29AED0EF5}"/>
                </a:ext>
              </a:extLst>
            </p:cNvPr>
            <p:cNvGrpSpPr/>
            <p:nvPr/>
          </p:nvGrpSpPr>
          <p:grpSpPr>
            <a:xfrm>
              <a:off x="609599" y="7277100"/>
              <a:ext cx="1752601" cy="1418511"/>
              <a:chOff x="609599" y="7277100"/>
              <a:chExt cx="1752601" cy="1418511"/>
            </a:xfrm>
          </p:grpSpPr>
          <p:grpSp>
            <p:nvGrpSpPr>
              <p:cNvPr id="30" name="Group 7">
                <a:extLst>
                  <a:ext uri="{FF2B5EF4-FFF2-40B4-BE49-F238E27FC236}">
                    <a16:creationId xmlns:a16="http://schemas.microsoft.com/office/drawing/2014/main" id="{D3778284-25C5-281D-BCCC-56166496997F}"/>
                  </a:ext>
                </a:extLst>
              </p:cNvPr>
              <p:cNvGrpSpPr/>
              <p:nvPr/>
            </p:nvGrpSpPr>
            <p:grpSpPr>
              <a:xfrm rot="16200000">
                <a:off x="776644" y="7110055"/>
                <a:ext cx="1418511" cy="1752601"/>
                <a:chOff x="0" y="0"/>
                <a:chExt cx="2656504" cy="3188238"/>
              </a:xfrm>
            </p:grpSpPr>
            <p:sp>
              <p:nvSpPr>
                <p:cNvPr id="31" name="Freeform 8">
                  <a:extLst>
                    <a:ext uri="{FF2B5EF4-FFF2-40B4-BE49-F238E27FC236}">
                      <a16:creationId xmlns:a16="http://schemas.microsoft.com/office/drawing/2014/main" id="{405A1AC4-228A-C560-D046-745E7C4CB7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56586" cy="318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586" h="3188208">
                      <a:moveTo>
                        <a:pt x="1342263" y="0"/>
                      </a:moveTo>
                      <a:cubicBezTo>
                        <a:pt x="587248" y="0"/>
                        <a:pt x="0" y="587248"/>
                        <a:pt x="0" y="1342390"/>
                      </a:cubicBezTo>
                      <a:cubicBezTo>
                        <a:pt x="0" y="1957705"/>
                        <a:pt x="419481" y="2489073"/>
                        <a:pt x="1006729" y="2628900"/>
                      </a:cubicBezTo>
                      <a:cubicBezTo>
                        <a:pt x="1342263" y="3188208"/>
                        <a:pt x="1342263" y="3188208"/>
                        <a:pt x="1342263" y="3188208"/>
                      </a:cubicBezTo>
                      <a:cubicBezTo>
                        <a:pt x="1649857" y="2628900"/>
                        <a:pt x="1649857" y="2628900"/>
                        <a:pt x="1649857" y="2628900"/>
                      </a:cubicBezTo>
                      <a:cubicBezTo>
                        <a:pt x="2237105" y="2489073"/>
                        <a:pt x="2656586" y="1957705"/>
                        <a:pt x="2656586" y="1342390"/>
                      </a:cubicBezTo>
                      <a:cubicBezTo>
                        <a:pt x="2656459" y="587248"/>
                        <a:pt x="2069338" y="0"/>
                        <a:pt x="1342263" y="0"/>
                      </a:cubicBezTo>
                      <a:close/>
                      <a:moveTo>
                        <a:pt x="1342263" y="2461133"/>
                      </a:moveTo>
                      <a:cubicBezTo>
                        <a:pt x="727075" y="2461133"/>
                        <a:pt x="223774" y="1957705"/>
                        <a:pt x="223774" y="1342390"/>
                      </a:cubicBezTo>
                      <a:cubicBezTo>
                        <a:pt x="223774" y="727075"/>
                        <a:pt x="727075" y="223647"/>
                        <a:pt x="1342263" y="223647"/>
                      </a:cubicBezTo>
                      <a:cubicBezTo>
                        <a:pt x="1957451" y="223647"/>
                        <a:pt x="2432812" y="727075"/>
                        <a:pt x="2432812" y="1342390"/>
                      </a:cubicBezTo>
                      <a:cubicBezTo>
                        <a:pt x="2432812" y="1957705"/>
                        <a:pt x="1957451" y="2461133"/>
                        <a:pt x="1342263" y="2461133"/>
                      </a:cubicBezTo>
                      <a:close/>
                    </a:path>
                  </a:pathLst>
                </a:custGeom>
                <a:solidFill>
                  <a:srgbClr val="EA5C47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9" name="Graphic 38" descr="Thought with solid fill">
                <a:extLst>
                  <a:ext uri="{FF2B5EF4-FFF2-40B4-BE49-F238E27FC236}">
                    <a16:creationId xmlns:a16="http://schemas.microsoft.com/office/drawing/2014/main" id="{B44EC3C9-E630-1643-4F8C-C60757FDB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14400" y="7525221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259CD16-FBB7-7C91-23C6-D06F9688167F}"/>
              </a:ext>
            </a:extLst>
          </p:cNvPr>
          <p:cNvSpPr txBox="1"/>
          <p:nvPr/>
        </p:nvSpPr>
        <p:spPr>
          <a:xfrm>
            <a:off x="1602658" y="9639300"/>
            <a:ext cx="16685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Kirtley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O. J.,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Hiekkaranta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A. P.,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Kunkels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Y. K.,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Eisele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G., Verhoeven, D., Van Nierop, M., &amp;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Myin-Germeys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I. (2020,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October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1). The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Experience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Sampling Method (ESM) Item </a:t>
            </a:r>
            <a:r>
              <a:rPr lang="nl-NL" sz="11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Repository</a:t>
            </a:r>
            <a:r>
              <a:rPr lang="nl-NL" sz="11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 </a:t>
            </a:r>
            <a:r>
              <a:rPr lang="nl-NL" sz="1100" b="0" i="0" strike="noStrike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https://doi.org/10.17605/OSF.IO/KG376</a:t>
            </a:r>
            <a:endParaRPr lang="nl-NL" sz="1100" b="0" i="0" strike="noStrike" dirty="0">
              <a:solidFill>
                <a:schemeClr val="bg1">
                  <a:lumMod val="6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Willis, G. B. (2005).  Cognitive interviewing. SAGE Publications, Inc., </a:t>
            </a: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https://doi.org/10.4135/9781412983655</a:t>
            </a:r>
            <a:endParaRPr lang="en-GB" sz="11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Ericsson, K. A., &amp; Simon, H. A. (1980). Verbal reports as data.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Psychological Review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87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(3), 215-251.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https://doi.org/10.1037/0033-295X.87.3.215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NL" sz="11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nl-NL" sz="11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0556D-29C2-3841-62DE-A64FF912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21ADC8F6-C97B-75A9-6CFE-9EAB6D120A68}"/>
              </a:ext>
            </a:extLst>
          </p:cNvPr>
          <p:cNvGrpSpPr/>
          <p:nvPr/>
        </p:nvGrpSpPr>
        <p:grpSpPr>
          <a:xfrm>
            <a:off x="-1" y="-8314"/>
            <a:ext cx="18287999" cy="1570017"/>
            <a:chOff x="0" y="0"/>
            <a:chExt cx="5016842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BBC1C53-D448-87D4-F046-067B5BF57BAE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C4C6504-45A9-1F95-E143-85F16018519D}"/>
                </a:ext>
              </a:extLst>
            </p:cNvPr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AE52CC52-D6FC-16C7-28A6-F81263C72959}"/>
              </a:ext>
            </a:extLst>
          </p:cNvPr>
          <p:cNvSpPr/>
          <p:nvPr/>
        </p:nvSpPr>
        <p:spPr>
          <a:xfrm>
            <a:off x="16916400" y="-7917"/>
            <a:ext cx="2893885" cy="157001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BC127DAA-D899-7D1E-210B-B063B56D3A7C}"/>
              </a:ext>
            </a:extLst>
          </p:cNvPr>
          <p:cNvSpPr txBox="1"/>
          <p:nvPr/>
        </p:nvSpPr>
        <p:spPr>
          <a:xfrm>
            <a:off x="2886467" y="10664"/>
            <a:ext cx="12515061" cy="115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400" b="1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THINKING-ALOUD METHOD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8BEEE4-F0C8-6CB8-102A-80845BF64388}"/>
              </a:ext>
            </a:extLst>
          </p:cNvPr>
          <p:cNvGrpSpPr/>
          <p:nvPr/>
        </p:nvGrpSpPr>
        <p:grpSpPr>
          <a:xfrm>
            <a:off x="4186726" y="1638300"/>
            <a:ext cx="5042170" cy="8361612"/>
            <a:chOff x="4186726" y="1638300"/>
            <a:chExt cx="5042170" cy="8361612"/>
          </a:xfrm>
        </p:grpSpPr>
        <p:pic>
          <p:nvPicPr>
            <p:cNvPr id="3" name="Picture 2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8D01BF65-47E5-4BA3-A90B-E65A0696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25" b="6756"/>
            <a:stretch>
              <a:fillRect/>
            </a:stretch>
          </p:blipFill>
          <p:spPr>
            <a:xfrm>
              <a:off x="5031206" y="2933700"/>
              <a:ext cx="3318872" cy="5562600"/>
            </a:xfrm>
            <a:prstGeom prst="rect">
              <a:avLst/>
            </a:prstGeom>
          </p:spPr>
        </p:pic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A3074E79-1726-D4F7-E16A-787A86AC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0487" t="2343" r="20625"/>
            <a:stretch>
              <a:fillRect/>
            </a:stretch>
          </p:blipFill>
          <p:spPr>
            <a:xfrm>
              <a:off x="4186726" y="1638300"/>
              <a:ext cx="5042170" cy="836161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D070B0-1779-1BE4-9705-660D0375FF24}"/>
              </a:ext>
            </a:extLst>
          </p:cNvPr>
          <p:cNvGrpSpPr/>
          <p:nvPr/>
        </p:nvGrpSpPr>
        <p:grpSpPr>
          <a:xfrm>
            <a:off x="648045" y="6099005"/>
            <a:ext cx="3081510" cy="2282113"/>
            <a:chOff x="648045" y="6099005"/>
            <a:chExt cx="3081510" cy="2282113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13528A63-BC32-A3EC-0C42-17885706D2C0}"/>
                </a:ext>
              </a:extLst>
            </p:cNvPr>
            <p:cNvSpPr/>
            <p:nvPr/>
          </p:nvSpPr>
          <p:spPr>
            <a:xfrm rot="20733039" flipH="1">
              <a:off x="648045" y="6099005"/>
              <a:ext cx="3081510" cy="2282113"/>
            </a:xfrm>
            <a:prstGeom prst="cloudCallout">
              <a:avLst>
                <a:gd name="adj1" fmla="val -89733"/>
                <a:gd name="adj2" fmla="val 78490"/>
              </a:avLst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132E92-9628-98C8-B263-F7656A2A1C6F}"/>
                </a:ext>
              </a:extLst>
            </p:cNvPr>
            <p:cNvSpPr txBox="1"/>
            <p:nvPr/>
          </p:nvSpPr>
          <p:spPr>
            <a:xfrm>
              <a:off x="977764" y="6886118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“What do you mean by nothing?”</a:t>
              </a:r>
              <a:endParaRPr lang="nl-N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ADEC09-8042-466E-3125-608E4756D04A}"/>
              </a:ext>
            </a:extLst>
          </p:cNvPr>
          <p:cNvGrpSpPr/>
          <p:nvPr/>
        </p:nvGrpSpPr>
        <p:grpSpPr>
          <a:xfrm>
            <a:off x="504422" y="2914332"/>
            <a:ext cx="3356464" cy="2282113"/>
            <a:chOff x="504422" y="2914332"/>
            <a:chExt cx="3356464" cy="2282113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2F3437F5-D62C-DA31-DFD3-254BCA93D9E0}"/>
                </a:ext>
              </a:extLst>
            </p:cNvPr>
            <p:cNvSpPr/>
            <p:nvPr/>
          </p:nvSpPr>
          <p:spPr>
            <a:xfrm rot="21319399" flipH="1">
              <a:off x="504422" y="2914332"/>
              <a:ext cx="3356464" cy="2282113"/>
            </a:xfrm>
            <a:prstGeom prst="cloudCallout">
              <a:avLst>
                <a:gd name="adj1" fmla="val -84897"/>
                <a:gd name="adj2" fmla="val 165445"/>
              </a:avLst>
            </a:prstGeom>
            <a:noFill/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EE0578-527F-31F2-C9CC-D7892EB5D94B}"/>
                </a:ext>
              </a:extLst>
            </p:cNvPr>
            <p:cNvSpPr txBox="1"/>
            <p:nvPr/>
          </p:nvSpPr>
          <p:spPr>
            <a:xfrm>
              <a:off x="990600" y="3518237"/>
              <a:ext cx="243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“Would be nice if you could type in your own answer.”</a:t>
              </a:r>
              <a:endParaRPr lang="nl-N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4" name="Picture 13" descr="A blue line with a dot&#10;&#10;AI-generated content may be incorrect.">
            <a:extLst>
              <a:ext uri="{FF2B5EF4-FFF2-40B4-BE49-F238E27FC236}">
                <a16:creationId xmlns:a16="http://schemas.microsoft.com/office/drawing/2014/main" id="{CB718AF0-ED2F-949C-5348-40391F962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5" b="31698"/>
          <a:stretch>
            <a:fillRect/>
          </a:stretch>
        </p:blipFill>
        <p:spPr>
          <a:xfrm>
            <a:off x="9937923" y="2511473"/>
            <a:ext cx="4343400" cy="2289399"/>
          </a:xfrm>
          <a:prstGeom prst="rect">
            <a:avLst/>
          </a:prstGeom>
        </p:spPr>
      </p:pic>
      <p:pic>
        <p:nvPicPr>
          <p:cNvPr id="16" name="Picture 15" descr="A screenshot of a phone&#10;&#10;AI-generated content may be incorrect.">
            <a:extLst>
              <a:ext uri="{FF2B5EF4-FFF2-40B4-BE49-F238E27FC236}">
                <a16:creationId xmlns:a16="http://schemas.microsoft.com/office/drawing/2014/main" id="{F29994F9-BB66-3CA3-E046-71D0EFE55D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1111"/>
          <a:stretch>
            <a:fillRect/>
          </a:stretch>
        </p:blipFill>
        <p:spPr>
          <a:xfrm>
            <a:off x="14582875" y="2041919"/>
            <a:ext cx="2726755" cy="3673081"/>
          </a:xfrm>
          <a:prstGeom prst="rect">
            <a:avLst/>
          </a:prstGeom>
        </p:spPr>
      </p:pic>
      <p:pic>
        <p:nvPicPr>
          <p:cNvPr id="18" name="Graphic 17" descr="Podcast with solid fill">
            <a:extLst>
              <a:ext uri="{FF2B5EF4-FFF2-40B4-BE49-F238E27FC236}">
                <a16:creationId xmlns:a16="http://schemas.microsoft.com/office/drawing/2014/main" id="{F2CE9CC8-C0CD-B809-330E-DBA3000B6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56854" y="6438900"/>
            <a:ext cx="2289399" cy="2289399"/>
          </a:xfrm>
          <a:prstGeom prst="rect">
            <a:avLst/>
          </a:prstGeom>
        </p:spPr>
      </p:pic>
      <p:pic>
        <p:nvPicPr>
          <p:cNvPr id="20" name="Graphic 19" descr="Document with solid fill">
            <a:extLst>
              <a:ext uri="{FF2B5EF4-FFF2-40B4-BE49-F238E27FC236}">
                <a16:creationId xmlns:a16="http://schemas.microsoft.com/office/drawing/2014/main" id="{97527F10-E0CF-C6CD-BD35-672B2E21FF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99753" y="6461932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53E64-D204-E794-CBE1-0B19DB78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>
            <a:extLst>
              <a:ext uri="{FF2B5EF4-FFF2-40B4-BE49-F238E27FC236}">
                <a16:creationId xmlns:a16="http://schemas.microsoft.com/office/drawing/2014/main" id="{25612444-EA41-697C-C65B-10FF549CBF4C}"/>
              </a:ext>
            </a:extLst>
          </p:cNvPr>
          <p:cNvGrpSpPr/>
          <p:nvPr/>
        </p:nvGrpSpPr>
        <p:grpSpPr>
          <a:xfrm>
            <a:off x="-1" y="-8314"/>
            <a:ext cx="18287999" cy="1570017"/>
            <a:chOff x="0" y="0"/>
            <a:chExt cx="5016842" cy="8128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ADA9507-ED39-3AD6-127D-C843D25F47F7}"/>
                </a:ext>
              </a:extLst>
            </p:cNvPr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2ADE3EE-C804-E758-5162-386A6757183A}"/>
                </a:ext>
              </a:extLst>
            </p:cNvPr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3D1F6556-70FB-4105-C524-4BFFB1AFAD1B}"/>
              </a:ext>
            </a:extLst>
          </p:cNvPr>
          <p:cNvSpPr/>
          <p:nvPr/>
        </p:nvSpPr>
        <p:spPr>
          <a:xfrm>
            <a:off x="16916400" y="-7917"/>
            <a:ext cx="2893885" cy="1570017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84DE2BD3-73FD-84DF-119E-B063BC9F394B}"/>
              </a:ext>
            </a:extLst>
          </p:cNvPr>
          <p:cNvSpPr txBox="1"/>
          <p:nvPr/>
        </p:nvSpPr>
        <p:spPr>
          <a:xfrm>
            <a:off x="2886467" y="10664"/>
            <a:ext cx="12515061" cy="115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4400" b="1" dirty="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THINKING-ALOUD METHOD</a:t>
            </a:r>
          </a:p>
        </p:txBody>
      </p:sp>
      <p:sp>
        <p:nvSpPr>
          <p:cNvPr id="2" name="TextBox 37">
            <a:extLst>
              <a:ext uri="{FF2B5EF4-FFF2-40B4-BE49-F238E27FC236}">
                <a16:creationId xmlns:a16="http://schemas.microsoft.com/office/drawing/2014/main" id="{A0A572EC-FE8D-E59A-D2E5-3F831C0B6135}"/>
              </a:ext>
            </a:extLst>
          </p:cNvPr>
          <p:cNvSpPr txBox="1"/>
          <p:nvPr/>
        </p:nvSpPr>
        <p:spPr>
          <a:xfrm>
            <a:off x="1371600" y="3320177"/>
            <a:ext cx="14173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21 interview transcripts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Interpretation of the content – frequencies, patterns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spc="145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Based on your experiences, what are things I should focus on in the analysis? </a:t>
            </a:r>
          </a:p>
          <a:p>
            <a:pPr marL="342900" lvl="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145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EDD2E904-CCF2-65F1-C886-AE5D21AE00EC}"/>
              </a:ext>
            </a:extLst>
          </p:cNvPr>
          <p:cNvSpPr txBox="1"/>
          <p:nvPr/>
        </p:nvSpPr>
        <p:spPr>
          <a:xfrm>
            <a:off x="1371600" y="2552700"/>
            <a:ext cx="76200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99"/>
              </a:lnSpc>
              <a:spcBef>
                <a:spcPct val="0"/>
              </a:spcBef>
            </a:pPr>
            <a:r>
              <a:rPr lang="en-US" sz="2800" b="1" spc="227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Qualitative 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107687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647700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ESM meeting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3159335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1682012"/>
            <a:ext cx="10756200" cy="1293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72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  <p:pic>
        <p:nvPicPr>
          <p:cNvPr id="17" name="Picture 1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FBA7FDB-7E89-03A0-B2B6-C6FEB89D0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43904"/>
            <a:ext cx="2667000" cy="266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08A715-611D-E770-75DF-7E06856EB406}"/>
              </a:ext>
            </a:extLst>
          </p:cNvPr>
          <p:cNvSpPr txBox="1"/>
          <p:nvPr/>
        </p:nvSpPr>
        <p:spPr>
          <a:xfrm>
            <a:off x="3802268" y="7600311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OSF project page</a:t>
            </a:r>
            <a:endParaRPr lang="nl-NL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99A3083A-CB74-9195-F42E-4992F54F3154}"/>
              </a:ext>
            </a:extLst>
          </p:cNvPr>
          <p:cNvSpPr/>
          <p:nvPr/>
        </p:nvSpPr>
        <p:spPr>
          <a:xfrm rot="19479946">
            <a:off x="3124966" y="7049162"/>
            <a:ext cx="403043" cy="1102299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0" name="Picture 1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2C42AD-9737-E0A1-068D-26B3198047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85" y="4043904"/>
            <a:ext cx="2667000" cy="2667000"/>
          </a:xfrm>
          <a:prstGeom prst="rect">
            <a:avLst/>
          </a:prstGeom>
        </p:spPr>
      </p:pic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AD12688B-485A-1FA5-71CE-B837CB7A4D59}"/>
              </a:ext>
            </a:extLst>
          </p:cNvPr>
          <p:cNvSpPr/>
          <p:nvPr/>
        </p:nvSpPr>
        <p:spPr>
          <a:xfrm rot="19479946" flipH="1">
            <a:off x="10597854" y="5906974"/>
            <a:ext cx="437080" cy="1102299"/>
          </a:xfrm>
          <a:prstGeom prst="curved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47290-3679-5C37-7A49-AED0E073F1A5}"/>
              </a:ext>
            </a:extLst>
          </p:cNvPr>
          <p:cNvSpPr txBox="1"/>
          <p:nvPr/>
        </p:nvSpPr>
        <p:spPr>
          <a:xfrm>
            <a:off x="9440445" y="7192467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LinkedIn</a:t>
            </a:r>
            <a:endParaRPr lang="nl-NL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6f311-2dc7-4bf3-8b34-14cbf033560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A9B9BF175264195433DC29D888F6E" ma:contentTypeVersion="10" ma:contentTypeDescription="Een nieuw document maken." ma:contentTypeScope="" ma:versionID="0e0d2db415083832643965272a8f6a72">
  <xsd:schema xmlns:xsd="http://www.w3.org/2001/XMLSchema" xmlns:xs="http://www.w3.org/2001/XMLSchema" xmlns:p="http://schemas.microsoft.com/office/2006/metadata/properties" xmlns:ns2="6526f311-2dc7-4bf3-8b34-14cbf033560c" targetNamespace="http://schemas.microsoft.com/office/2006/metadata/properties" ma:root="true" ma:fieldsID="77666b0d32ff5f9a8562bc0fbd842a11" ns2:_="">
    <xsd:import namespace="6526f311-2dc7-4bf3-8b34-14cbf0335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f311-2dc7-4bf3-8b34-14cbf0335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e0f8d3-5d55-42d7-8108-7e842a0d7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EE3A7-4C35-4953-8417-4CE382695381}">
  <ds:schemaRefs>
    <ds:schemaRef ds:uri="http://purl.org/dc/terms/"/>
    <ds:schemaRef ds:uri="6526f311-2dc7-4bf3-8b34-14cbf033560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78445C-6E39-4E13-9EB9-C2A41439E7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E18F11-FE92-43CD-9A3F-D7F33F34F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6f311-2dc7-4bf3-8b34-14cbf0335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360</Words>
  <Application>Microsoft Office PowerPoint</Application>
  <PresentationFormat>Custom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Lato Heavy</vt:lpstr>
      <vt:lpstr>Calibri</vt:lpstr>
      <vt:lpstr>Roboto</vt:lpstr>
      <vt:lpstr>Arial</vt:lpstr>
      <vt:lpstr>Lato</vt:lpstr>
      <vt:lpstr>Roboto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ESM_PitchTemplate2</dc:title>
  <dc:creator>Jennifer Chen</dc:creator>
  <cp:lastModifiedBy>Petra Olsthoorn</cp:lastModifiedBy>
  <cp:revision>5</cp:revision>
  <dcterms:created xsi:type="dcterms:W3CDTF">2006-08-16T00:00:00Z</dcterms:created>
  <dcterms:modified xsi:type="dcterms:W3CDTF">2025-10-10T09:57:04Z</dcterms:modified>
  <dc:identifier>DAGqhfGlZPs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2025-06-16T13:24:03Z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c35ef006-acb4-4c5f-a2a9-17f484ee188c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  <property fmtid="{D5CDD505-2E9C-101B-9397-08002B2CF9AE}" pid="10" name="MediaServiceImageTags">
    <vt:lpwstr/>
  </property>
</Properties>
</file>