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71" r:id="rId6"/>
    <p:sldId id="278" r:id="rId7"/>
    <p:sldId id="272" r:id="rId8"/>
    <p:sldId id="273" r:id="rId9"/>
    <p:sldId id="276" r:id="rId10"/>
    <p:sldId id="274" r:id="rId11"/>
    <p:sldId id="282" r:id="rId12"/>
    <p:sldId id="267" r:id="rId13"/>
    <p:sldId id="268" r:id="rId14"/>
  </p:sldIdLst>
  <p:sldSz cx="18288000" cy="10287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Heavy" panose="020B0604020202020204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4746" autoAdjust="0"/>
  </p:normalViewPr>
  <p:slideViewPr>
    <p:cSldViewPr>
      <p:cViewPr varScale="1">
        <p:scale>
          <a:sx n="47" d="100"/>
          <a:sy n="47" d="100"/>
        </p:scale>
        <p:origin x="11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5C42-9321-4C72-9A46-6C519F202B15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DC791-6299-4560-81C4-4EFCE122277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8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a senior researcher </a:t>
            </a:r>
            <a:r>
              <a:rPr lang="nl-NL" dirty="0" err="1"/>
              <a:t>working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UMCG in Groningen </a:t>
            </a:r>
            <a:r>
              <a:rPr lang="nl-NL" dirty="0" err="1"/>
              <a:t>and</a:t>
            </a:r>
            <a:r>
              <a:rPr lang="nl-NL" dirty="0"/>
              <a:t> I </a:t>
            </a:r>
            <a:r>
              <a:rPr lang="nl-NL" dirty="0" err="1"/>
              <a:t>will</a:t>
            </a:r>
            <a:r>
              <a:rPr lang="nl-NL" dirty="0"/>
              <a:t> talk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evaluating</a:t>
            </a:r>
            <a:r>
              <a:rPr lang="nl-NL" dirty="0"/>
              <a:t> VR </a:t>
            </a:r>
            <a:r>
              <a:rPr lang="nl-NL" dirty="0" err="1"/>
              <a:t>therapy</a:t>
            </a:r>
            <a:r>
              <a:rPr lang="nl-NL" dirty="0"/>
              <a:t> in employees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burnout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74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5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D121-77E4-70A3-91CB-458B3CD1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E3A901-F48D-2515-1AAA-D7D5E33F2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9BE417-1F52-9121-BACC-648018720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F1C45B-E4A5-F42A-5FDC-90A1B4AEA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55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will</a:t>
            </a:r>
            <a:r>
              <a:rPr lang="nl-NL" dirty="0"/>
              <a:t> show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of 1 participant. We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plot here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Calm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phases</a:t>
            </a:r>
            <a:r>
              <a:rPr lang="nl-NL" dirty="0"/>
              <a:t>. The </a:t>
            </a:r>
            <a:r>
              <a:rPr lang="nl-NL" dirty="0" err="1"/>
              <a:t>horizontal</a:t>
            </a:r>
            <a:r>
              <a:rPr lang="nl-NL" dirty="0"/>
              <a:t> </a:t>
            </a:r>
            <a:r>
              <a:rPr lang="nl-NL" dirty="0" err="1"/>
              <a:t>lines</a:t>
            </a:r>
            <a:r>
              <a:rPr lang="nl-NL" dirty="0"/>
              <a:t> </a:t>
            </a:r>
            <a:r>
              <a:rPr lang="nl-NL" dirty="0" err="1"/>
              <a:t>indicate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means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phases</a:t>
            </a:r>
            <a:r>
              <a:rPr lang="nl-NL" dirty="0"/>
              <a:t>.</a:t>
            </a:r>
          </a:p>
          <a:p>
            <a:r>
              <a:rPr lang="nl-NL" dirty="0" err="1"/>
              <a:t>There</a:t>
            </a:r>
            <a:r>
              <a:rPr lang="nl-NL" dirty="0"/>
              <a:t> is a small </a:t>
            </a:r>
            <a:r>
              <a:rPr lang="nl-NL" dirty="0" err="1"/>
              <a:t>difference</a:t>
            </a:r>
            <a:r>
              <a:rPr lang="nl-NL" dirty="0"/>
              <a:t> in </a:t>
            </a:r>
            <a:r>
              <a:rPr lang="nl-NL" dirty="0" err="1"/>
              <a:t>mean</a:t>
            </a:r>
            <a:r>
              <a:rPr lang="nl-NL" dirty="0"/>
              <a:t> level </a:t>
            </a:r>
            <a:r>
              <a:rPr lang="nl-NL" dirty="0" err="1"/>
              <a:t>favouring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wonder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a relevant </a:t>
            </a:r>
            <a:r>
              <a:rPr lang="nl-NL" dirty="0" err="1"/>
              <a:t>difference</a:t>
            </a:r>
            <a:r>
              <a:rPr lang="nl-NL" dirty="0"/>
              <a:t>, but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something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have </a:t>
            </a:r>
            <a:r>
              <a:rPr lang="nl-NL" dirty="0" err="1"/>
              <a:t>indicated</a:t>
            </a:r>
            <a:r>
              <a:rPr lang="nl-NL" dirty="0"/>
              <a:t> a priori of course.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46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Also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in trend </a:t>
            </a:r>
            <a:r>
              <a:rPr lang="nl-NL" dirty="0" err="1"/>
              <a:t>indicates</a:t>
            </a:r>
            <a:r>
              <a:rPr lang="nl-NL" dirty="0"/>
              <a:t> a </a:t>
            </a:r>
            <a:r>
              <a:rPr lang="nl-NL" dirty="0" err="1"/>
              <a:t>positive</a:t>
            </a:r>
            <a:r>
              <a:rPr lang="nl-NL" dirty="0"/>
              <a:t> effect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trend </a:t>
            </a:r>
            <a:r>
              <a:rPr lang="nl-NL" dirty="0" err="1"/>
              <a:t>going</a:t>
            </a:r>
            <a:r>
              <a:rPr lang="nl-NL" dirty="0"/>
              <a:t> down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baseline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going</a:t>
            </a:r>
            <a:r>
              <a:rPr lang="nl-NL" dirty="0"/>
              <a:t> up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. </a:t>
            </a:r>
            <a:r>
              <a:rPr lang="nl-NL" dirty="0" err="1"/>
              <a:t>Again</a:t>
            </a:r>
            <a:r>
              <a:rPr lang="nl-NL" dirty="0"/>
              <a:t>,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is relevant, is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researcher, </a:t>
            </a:r>
            <a:r>
              <a:rPr lang="nl-NL" dirty="0" err="1"/>
              <a:t>and</a:t>
            </a:r>
            <a:r>
              <a:rPr lang="nl-NL" dirty="0"/>
              <a:t> a </a:t>
            </a:r>
            <a:r>
              <a:rPr lang="nl-NL" dirty="0" err="1"/>
              <a:t>cut-off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set a priori.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21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AC36-7053-DBC3-3474-0B4CC9337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7DD887F-7EC9-BEAB-615F-91451E7C7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1B6235-E0EA-851C-FBF2-2AE88EB65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Then</a:t>
            </a:r>
            <a:r>
              <a:rPr lang="nl-NL" dirty="0"/>
              <a:t>, we look at </a:t>
            </a:r>
            <a:r>
              <a:rPr lang="nl-NL" dirty="0" err="1"/>
              <a:t>variability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datapoints.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variability</a:t>
            </a:r>
            <a:r>
              <a:rPr lang="nl-NL" dirty="0"/>
              <a:t> is </a:t>
            </a:r>
            <a:r>
              <a:rPr lang="nl-NL" dirty="0" err="1"/>
              <a:t>too</a:t>
            </a:r>
            <a:r>
              <a:rPr lang="nl-NL" dirty="0"/>
              <a:t> high, </a:t>
            </a:r>
            <a:r>
              <a:rPr lang="nl-NL" dirty="0" err="1"/>
              <a:t>then</a:t>
            </a:r>
            <a:r>
              <a:rPr lang="nl-NL" dirty="0"/>
              <a:t> we </a:t>
            </a:r>
            <a:r>
              <a:rPr lang="nl-NL" dirty="0" err="1"/>
              <a:t>cannot</a:t>
            </a:r>
            <a:r>
              <a:rPr lang="nl-NL" dirty="0"/>
              <a:t> </a:t>
            </a:r>
            <a:r>
              <a:rPr lang="nl-NL" dirty="0" err="1"/>
              <a:t>reliably</a:t>
            </a:r>
            <a:r>
              <a:rPr lang="nl-NL" dirty="0"/>
              <a:t> </a:t>
            </a:r>
            <a:r>
              <a:rPr lang="nl-NL" dirty="0" err="1"/>
              <a:t>interpret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previous</a:t>
            </a:r>
            <a:r>
              <a:rPr lang="nl-NL" dirty="0"/>
              <a:t> indices of </a:t>
            </a:r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trend. For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purpose</a:t>
            </a:r>
            <a:r>
              <a:rPr lang="nl-NL" dirty="0"/>
              <a:t>, we draw </a:t>
            </a:r>
            <a:r>
              <a:rPr lang="nl-NL" dirty="0" err="1"/>
              <a:t>horizontal</a:t>
            </a:r>
            <a:r>
              <a:rPr lang="nl-NL" dirty="0"/>
              <a:t> </a:t>
            </a:r>
            <a:r>
              <a:rPr lang="nl-NL" dirty="0" err="1"/>
              <a:t>lines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median</a:t>
            </a:r>
            <a:r>
              <a:rPr lang="nl-NL" dirty="0"/>
              <a:t> +/- 25% </a:t>
            </a:r>
            <a:r>
              <a:rPr lang="nl-NL" dirty="0" err="1"/>
              <a:t>and</a:t>
            </a:r>
            <a:r>
              <a:rPr lang="nl-NL" dirty="0"/>
              <a:t> 80% of datapoints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fall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these </a:t>
            </a:r>
            <a:r>
              <a:rPr lang="nl-NL" dirty="0" err="1"/>
              <a:t>lines</a:t>
            </a:r>
            <a:r>
              <a:rPr lang="nl-NL" dirty="0"/>
              <a:t>. For </a:t>
            </a:r>
            <a:r>
              <a:rPr lang="nl-NL" dirty="0" err="1"/>
              <a:t>this</a:t>
            </a:r>
            <a:r>
              <a:rPr lang="nl-NL" dirty="0"/>
              <a:t> person, 100% of datapoints </a:t>
            </a:r>
            <a:r>
              <a:rPr lang="nl-NL" dirty="0" err="1"/>
              <a:t>fall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these </a:t>
            </a:r>
            <a:r>
              <a:rPr lang="nl-NL" dirty="0" err="1"/>
              <a:t>lines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variability</a:t>
            </a:r>
            <a:r>
              <a:rPr lang="nl-NL" dirty="0"/>
              <a:t> is </a:t>
            </a:r>
            <a:r>
              <a:rPr lang="nl-NL" dirty="0" err="1"/>
              <a:t>relatively</a:t>
            </a:r>
            <a:r>
              <a:rPr lang="nl-NL" dirty="0"/>
              <a:t> low,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reliability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indices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4FDC12-1AA2-6065-51D6-93F54AA8A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63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important </a:t>
            </a:r>
            <a:r>
              <a:rPr lang="nl-NL" dirty="0" err="1"/>
              <a:t>to</a:t>
            </a:r>
            <a:r>
              <a:rPr lang="nl-NL" dirty="0"/>
              <a:t> look at is overlap.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overlapping points </a:t>
            </a:r>
            <a:r>
              <a:rPr lang="nl-NL" dirty="0" err="1"/>
              <a:t>between</a:t>
            </a:r>
            <a:r>
              <a:rPr lang="nl-NL" dirty="0"/>
              <a:t> baseline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. The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overlap, </a:t>
            </a:r>
            <a:r>
              <a:rPr lang="nl-NL" dirty="0" err="1"/>
              <a:t>the</a:t>
            </a:r>
            <a:r>
              <a:rPr lang="nl-NL" dirty="0"/>
              <a:t> 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 </a:t>
            </a:r>
            <a:r>
              <a:rPr lang="nl-NL" dirty="0" err="1"/>
              <a:t>worked</a:t>
            </a:r>
            <a:r>
              <a:rPr lang="nl-NL" dirty="0"/>
              <a:t>. </a:t>
            </a: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overlap, but we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IRD.</a:t>
            </a:r>
          </a:p>
          <a:p>
            <a:r>
              <a:rPr lang="nl-NL" dirty="0"/>
              <a:t>In </a:t>
            </a:r>
            <a:r>
              <a:rPr lang="nl-NL" dirty="0" err="1"/>
              <a:t>this</a:t>
            </a:r>
            <a:r>
              <a:rPr lang="nl-NL" dirty="0"/>
              <a:t> participant </a:t>
            </a:r>
            <a:r>
              <a:rPr lang="nl-NL" dirty="0" err="1"/>
              <a:t>the</a:t>
            </a:r>
            <a:r>
              <a:rPr lang="nl-NL" dirty="0"/>
              <a:t> IRD is </a:t>
            </a:r>
            <a:r>
              <a:rPr lang="nl-NL" dirty="0" err="1"/>
              <a:t>positive</a:t>
            </a:r>
            <a:r>
              <a:rPr lang="nl-NL" dirty="0"/>
              <a:t>, </a:t>
            </a:r>
            <a:r>
              <a:rPr lang="nl-NL" dirty="0" err="1"/>
              <a:t>showing</a:t>
            </a:r>
            <a:r>
              <a:rPr lang="nl-NL" dirty="0"/>
              <a:t> a </a:t>
            </a:r>
            <a:r>
              <a:rPr lang="nl-NL" dirty="0" err="1"/>
              <a:t>favour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, but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0.5, 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threshold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have set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 is </a:t>
            </a:r>
            <a:r>
              <a:rPr lang="nl-NL" dirty="0" err="1"/>
              <a:t>effective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59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88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DC791-6299-4560-81C4-4EFCE122277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8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tecta.shinyapps.io/Paraplu/" TargetMode="External"/><Relationship Id="rId3" Type="http://schemas.openxmlformats.org/officeDocument/2006/relationships/image" Target="../media/image2.svg"/><Relationship Id="rId7" Type="http://schemas.openxmlformats.org/officeDocument/2006/relationships/hyperlink" Target="mailto:m.zuidersma@umcg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https://www.r-project.org/conferences/useR-2017/uploads/Tamal-Kumar-De_170623_103005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tamalkd.shinyapps.io/scd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7.jpeg"/><Relationship Id="rId5" Type="http://schemas.openxmlformats.org/officeDocument/2006/relationships/image" Target="../media/image1.png"/><Relationship Id="rId10" Type="http://schemas.openxmlformats.org/officeDocument/2006/relationships/image" Target="../media/image16.jpeg"/><Relationship Id="rId4" Type="http://schemas.openxmlformats.org/officeDocument/2006/relationships/image" Target="../media/image14.sv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4241020"/>
            <a:ext cx="16382672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VR therapy for burnout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5706470"/>
            <a:ext cx="1181067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6000" dirty="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A single case experimental design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928" y="9486215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2928" y="6613250"/>
            <a:ext cx="8553855" cy="47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Marij Zuidersma</a:t>
            </a:r>
          </a:p>
        </p:txBody>
      </p:sp>
      <p:pic>
        <p:nvPicPr>
          <p:cNvPr id="18" name="Picture 2" descr="Wim Veling (@VelingW) / X">
            <a:extLst>
              <a:ext uri="{FF2B5EF4-FFF2-40B4-BE49-F238E27FC236}">
                <a16:creationId xmlns:a16="http://schemas.microsoft.com/office/drawing/2014/main" id="{6BF9E0E3-BCE0-9EFD-53AA-07BEB938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48566"/>
            <a:ext cx="4314211" cy="31889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5718343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4241020"/>
            <a:ext cx="10756200" cy="15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BD45180-1209-66F0-A377-113C8BC3375E}"/>
              </a:ext>
            </a:extLst>
          </p:cNvPr>
          <p:cNvSpPr txBox="1"/>
          <p:nvPr/>
        </p:nvSpPr>
        <p:spPr>
          <a:xfrm>
            <a:off x="2971800" y="6819900"/>
            <a:ext cx="998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7"/>
              </a:rPr>
              <a:t>m.zuidersma@umcg.nl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Shiny</a:t>
            </a:r>
            <a:r>
              <a:rPr lang="nl-NL" sz="2800" dirty="0"/>
              <a:t> apps </a:t>
            </a:r>
            <a:r>
              <a:rPr lang="nl-NL" sz="2800" dirty="0" err="1"/>
              <a:t>used</a:t>
            </a:r>
            <a:r>
              <a:rPr lang="nl-NL" sz="2800" dirty="0"/>
              <a:t>:</a:t>
            </a:r>
          </a:p>
          <a:p>
            <a:r>
              <a:rPr lang="nl-NL" sz="2800" dirty="0">
                <a:hlinkClick r:id="rId8"/>
              </a:rPr>
              <a:t>https://architecta.shinyapps.io/Paraplu/</a:t>
            </a:r>
            <a:r>
              <a:rPr lang="nl-NL" sz="2800" dirty="0"/>
              <a:t> (Samantha Bouwmeester)</a:t>
            </a:r>
            <a:r>
              <a:rPr lang="nl-NL" sz="2800" baseline="30000" dirty="0"/>
              <a:t>1</a:t>
            </a:r>
            <a:r>
              <a:rPr lang="nl-NL" sz="2800" dirty="0"/>
              <a:t> </a:t>
            </a:r>
          </a:p>
          <a:p>
            <a:r>
              <a:rPr lang="nl-NL" sz="2800" dirty="0">
                <a:hlinkClick r:id="rId9"/>
              </a:rPr>
              <a:t>https://tamalkd.shinyapps.io/scda/</a:t>
            </a:r>
            <a:r>
              <a:rPr lang="nl-NL" sz="2800" dirty="0"/>
              <a:t> (</a:t>
            </a:r>
            <a:r>
              <a:rPr lang="nl-NL" sz="2800" dirty="0" err="1"/>
              <a:t>Rumen</a:t>
            </a:r>
            <a:r>
              <a:rPr lang="nl-NL" sz="2800" dirty="0"/>
              <a:t> </a:t>
            </a:r>
            <a:r>
              <a:rPr lang="nl-NL" sz="2800" dirty="0" err="1"/>
              <a:t>Manolov</a:t>
            </a:r>
            <a:r>
              <a:rPr lang="nl-NL" sz="2800" dirty="0"/>
              <a:t>)</a:t>
            </a:r>
            <a:r>
              <a:rPr lang="nl-NL" sz="2800" baseline="30000" dirty="0"/>
              <a:t>2</a:t>
            </a:r>
            <a:endParaRPr lang="nl-NL" sz="28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CC1E5A5-5A84-3AD6-8788-57CB837993F6}"/>
              </a:ext>
            </a:extLst>
          </p:cNvPr>
          <p:cNvSpPr txBox="1"/>
          <p:nvPr/>
        </p:nvSpPr>
        <p:spPr>
          <a:xfrm>
            <a:off x="144752" y="9541200"/>
            <a:ext cx="1570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aseline="30000" dirty="0"/>
              <a:t>1</a:t>
            </a:r>
            <a:r>
              <a:rPr lang="nl-NL" dirty="0"/>
              <a:t>Bouwmeester S, </a:t>
            </a:r>
            <a:r>
              <a:rPr lang="nl-NL" dirty="0" err="1"/>
              <a:t>Jongerling</a:t>
            </a:r>
            <a:r>
              <a:rPr lang="nl-NL" dirty="0"/>
              <a:t> J. Power of a </a:t>
            </a:r>
            <a:r>
              <a:rPr lang="nl-NL" dirty="0" err="1"/>
              <a:t>randomization</a:t>
            </a:r>
            <a:r>
              <a:rPr lang="nl-NL" dirty="0"/>
              <a:t> test in a single case multiple baseline AB design. </a:t>
            </a:r>
            <a:r>
              <a:rPr lang="nl-NL" dirty="0" err="1"/>
              <a:t>PLoS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. 2020 Feb 6;15(2):e0228355.</a:t>
            </a:r>
          </a:p>
          <a:p>
            <a:pPr lvl="0"/>
            <a:r>
              <a:rPr lang="nl-NL" sz="2000" baseline="30000" dirty="0"/>
              <a:t>2 </a:t>
            </a:r>
            <a:r>
              <a:rPr lang="nl-NL" dirty="0" err="1"/>
              <a:t>Tamal</a:t>
            </a:r>
            <a:r>
              <a:rPr lang="nl-NL" dirty="0"/>
              <a:t> </a:t>
            </a:r>
            <a:r>
              <a:rPr lang="nl-NL" dirty="0" err="1"/>
              <a:t>Kumar</a:t>
            </a:r>
            <a:r>
              <a:rPr lang="nl-NL" dirty="0"/>
              <a:t> De, Bart Michiels, Johan W.S. </a:t>
            </a:r>
            <a:r>
              <a:rPr lang="nl-NL" dirty="0" err="1"/>
              <a:t>Vlaeyen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Patrick </a:t>
            </a:r>
            <a:r>
              <a:rPr lang="nl-NL" dirty="0" err="1"/>
              <a:t>Onghena</a:t>
            </a:r>
            <a:r>
              <a:rPr lang="nl-NL" dirty="0"/>
              <a:t>: </a:t>
            </a:r>
            <a:r>
              <a:rPr lang="en-US" dirty="0">
                <a:hlinkClick r:id="rId10"/>
              </a:rPr>
              <a:t>One by One: A Shiny Web-app for the Design and Analysis of Single-Case Experiments</a:t>
            </a:r>
            <a:endParaRPr lang="nl-NL" baseline="30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AE63-9202-4DC0-E63C-49DA051D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2BC5D95-C3A9-5383-C9C9-491ADF42E629}"/>
              </a:ext>
            </a:extLst>
          </p:cNvPr>
          <p:cNvSpPr txBox="1"/>
          <p:nvPr/>
        </p:nvSpPr>
        <p:spPr>
          <a:xfrm>
            <a:off x="1447800" y="3989338"/>
            <a:ext cx="1333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Single case </a:t>
            </a:r>
            <a:r>
              <a:rPr lang="nl-NL" sz="3600" dirty="0" err="1"/>
              <a:t>experimental</a:t>
            </a:r>
            <a:r>
              <a:rPr lang="nl-NL" sz="3600" dirty="0"/>
              <a:t> design: AB 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Virtual </a:t>
            </a:r>
            <a:r>
              <a:rPr lang="nl-NL" sz="3600" dirty="0" err="1"/>
              <a:t>reality</a:t>
            </a:r>
            <a:r>
              <a:rPr lang="nl-NL" sz="3600" dirty="0"/>
              <a:t> </a:t>
            </a:r>
            <a:r>
              <a:rPr lang="nl-NL" sz="3600" dirty="0" err="1"/>
              <a:t>relaxation</a:t>
            </a:r>
            <a:r>
              <a:rPr lang="nl-NL" sz="3600" dirty="0"/>
              <a:t>, </a:t>
            </a:r>
            <a:r>
              <a:rPr lang="nl-NL" sz="3600" dirty="0" err="1"/>
              <a:t>daily</a:t>
            </a:r>
            <a:r>
              <a:rPr lang="nl-NL" sz="3600" dirty="0"/>
              <a:t> 15 </a:t>
            </a:r>
            <a:r>
              <a:rPr lang="nl-NL" sz="3600" dirty="0" err="1"/>
              <a:t>mins</a:t>
            </a:r>
            <a:r>
              <a:rPr lang="nl-NL" sz="3600" dirty="0"/>
              <a:t> </a:t>
            </a:r>
            <a:r>
              <a:rPr lang="nl-NL" sz="3600" dirty="0" err="1"/>
              <a:t>for</a:t>
            </a:r>
            <a:r>
              <a:rPr lang="nl-NL" sz="3600" dirty="0"/>
              <a:t> 3 weeks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N=70 employees </a:t>
            </a:r>
            <a:r>
              <a:rPr lang="nl-NL" sz="3600" dirty="0" err="1"/>
              <a:t>with</a:t>
            </a:r>
            <a:r>
              <a:rPr lang="nl-NL" sz="3600" dirty="0"/>
              <a:t> </a:t>
            </a:r>
            <a:r>
              <a:rPr lang="nl-NL" sz="3600" dirty="0" err="1"/>
              <a:t>burnout</a:t>
            </a:r>
            <a:r>
              <a:rPr lang="nl-NL" sz="3600" dirty="0"/>
              <a:t> </a:t>
            </a:r>
            <a:r>
              <a:rPr lang="nl-NL" sz="3600" dirty="0" err="1"/>
              <a:t>symptoms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Daily </a:t>
            </a:r>
            <a:r>
              <a:rPr lang="nl-NL" sz="3600" dirty="0" err="1"/>
              <a:t>outcome</a:t>
            </a:r>
            <a:r>
              <a:rPr lang="nl-NL" sz="3600" dirty="0"/>
              <a:t>: ‘I feel </a:t>
            </a:r>
            <a:r>
              <a:rPr lang="nl-NL" sz="3600" dirty="0" err="1"/>
              <a:t>calm</a:t>
            </a:r>
            <a:r>
              <a:rPr lang="nl-NL" sz="3600" dirty="0"/>
              <a:t>’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63E4B3DA-C810-9B68-32A1-5897768B0CC4}"/>
              </a:ext>
            </a:extLst>
          </p:cNvPr>
          <p:cNvSpPr txBox="1"/>
          <p:nvPr/>
        </p:nvSpPr>
        <p:spPr>
          <a:xfrm>
            <a:off x="1600200" y="876300"/>
            <a:ext cx="12801600" cy="1263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en-US" sz="7868" b="1" spc="77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Design</a:t>
            </a:r>
            <a:endParaRPr lang="en-US" sz="4000" b="1" spc="77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pic>
        <p:nvPicPr>
          <p:cNvPr id="1026" name="Picture 2" descr="FIYAPOO VR-bril, HD 3D Virtual Reality-bril voor 3D-films en games,  compatibel met 4,7-6,53 inch Android en iPhone smartphones, kinderen en  familie met Kerstmis : Amazon.nl: Elektronica">
            <a:extLst>
              <a:ext uri="{FF2B5EF4-FFF2-40B4-BE49-F238E27FC236}">
                <a16:creationId xmlns:a16="http://schemas.microsoft.com/office/drawing/2014/main" id="{E1659C33-1666-3A38-C1A1-30758F1B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909637"/>
            <a:ext cx="208266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920AC-6B8E-5B3C-BC15-44EB9415E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443A66F-E4F9-124F-C51F-025EAC500E1B}"/>
              </a:ext>
            </a:extLst>
          </p:cNvPr>
          <p:cNvSpPr txBox="1"/>
          <p:nvPr/>
        </p:nvSpPr>
        <p:spPr>
          <a:xfrm>
            <a:off x="1590675" y="2988219"/>
            <a:ext cx="1333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For </a:t>
            </a:r>
            <a:r>
              <a:rPr lang="nl-NL" sz="2800" b="1" dirty="0" err="1"/>
              <a:t>each</a:t>
            </a:r>
            <a:r>
              <a:rPr lang="nl-NL" sz="2800" b="1" dirty="0"/>
              <a:t> person </a:t>
            </a:r>
            <a:r>
              <a:rPr lang="nl-NL" sz="2800" b="1" dirty="0" err="1"/>
              <a:t>separately</a:t>
            </a:r>
            <a:endParaRPr lang="nl-NL" sz="2800" b="1" dirty="0"/>
          </a:p>
          <a:p>
            <a:endParaRPr lang="nl-NL" sz="2800" b="1" dirty="0"/>
          </a:p>
          <a:p>
            <a:r>
              <a:rPr lang="nl-NL" sz="2800" u="sng" dirty="0"/>
              <a:t>Visual analysis: 4 indices</a:t>
            </a:r>
            <a:r>
              <a:rPr lang="nl-NL" sz="2800" baseline="30000" dirty="0"/>
              <a:t>1,2</a:t>
            </a:r>
            <a:endParaRPr lang="nl-NL" sz="2800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err="1"/>
              <a:t>Mean</a:t>
            </a:r>
            <a:endParaRPr lang="nl-N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Trend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err="1"/>
              <a:t>Variability</a:t>
            </a:r>
            <a:endParaRPr lang="nl-N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Overlap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bg2">
                    <a:lumMod val="50000"/>
                  </a:schemeClr>
                </a:solidFill>
              </a:rPr>
              <a:t>Immediacy</a:t>
            </a: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bg2">
                    <a:lumMod val="50000"/>
                  </a:schemeClr>
                </a:solidFill>
              </a:rPr>
              <a:t>Consistency</a:t>
            </a:r>
            <a:endParaRPr lang="nl-NL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sz="2800" dirty="0"/>
          </a:p>
          <a:p>
            <a:r>
              <a:rPr lang="nl-NL" sz="2800" dirty="0" err="1"/>
              <a:t>If</a:t>
            </a:r>
            <a:r>
              <a:rPr lang="nl-NL" sz="2800" dirty="0"/>
              <a:t> </a:t>
            </a:r>
            <a:r>
              <a:rPr lang="nl-NL" sz="2800" dirty="0" err="1"/>
              <a:t>visual</a:t>
            </a:r>
            <a:r>
              <a:rPr lang="nl-NL" sz="2800" dirty="0"/>
              <a:t> analysis </a:t>
            </a:r>
            <a:r>
              <a:rPr lang="nl-NL" sz="2800" dirty="0" err="1"/>
              <a:t>concludes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treatment is </a:t>
            </a:r>
            <a:r>
              <a:rPr lang="nl-NL" sz="2800" dirty="0" err="1"/>
              <a:t>effective</a:t>
            </a:r>
            <a:r>
              <a:rPr lang="nl-NL" sz="2800" dirty="0"/>
              <a:t>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2800" dirty="0"/>
              <a:t> effect </a:t>
            </a:r>
            <a:r>
              <a:rPr lang="nl-NL" sz="2800" dirty="0" err="1"/>
              <a:t>size</a:t>
            </a:r>
            <a:r>
              <a:rPr lang="nl-NL" sz="2800" dirty="0"/>
              <a:t> calculation</a:t>
            </a:r>
            <a:r>
              <a:rPr lang="nl-NL" sz="2800" baseline="30000" dirty="0"/>
              <a:t>3,4</a:t>
            </a:r>
            <a:endParaRPr lang="nl-N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 err="1"/>
              <a:t>Example</a:t>
            </a:r>
            <a:r>
              <a:rPr lang="nl-NL" sz="2800" dirty="0"/>
              <a:t>: </a:t>
            </a:r>
            <a:r>
              <a:rPr lang="nl-NL" sz="2800" dirty="0" err="1"/>
              <a:t>Standardized</a:t>
            </a:r>
            <a:r>
              <a:rPr lang="nl-NL" sz="2800" dirty="0"/>
              <a:t> </a:t>
            </a:r>
            <a:r>
              <a:rPr lang="nl-NL" sz="2800" dirty="0" err="1"/>
              <a:t>mean</a:t>
            </a:r>
            <a:r>
              <a:rPr lang="nl-NL" sz="2800" dirty="0"/>
              <a:t> </a:t>
            </a:r>
            <a:r>
              <a:rPr lang="nl-NL" sz="2800" dirty="0" err="1"/>
              <a:t>difference</a:t>
            </a:r>
            <a:endParaRPr lang="nl-NL" sz="2800" dirty="0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89EB76F8-5C89-3406-AF07-DEA7F7055041}"/>
              </a:ext>
            </a:extLst>
          </p:cNvPr>
          <p:cNvSpPr txBox="1"/>
          <p:nvPr/>
        </p:nvSpPr>
        <p:spPr>
          <a:xfrm>
            <a:off x="1600200" y="876300"/>
            <a:ext cx="12801600" cy="1263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en-US" sz="7868" b="1" spc="77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Analysis</a:t>
            </a:r>
            <a:endParaRPr lang="en-US" sz="4000" b="1" spc="77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pic>
        <p:nvPicPr>
          <p:cNvPr id="1026" name="Picture 2" descr="FIYAPOO VR-bril, HD 3D Virtual Reality-bril voor 3D-films en games,  compatibel met 4,7-6,53 inch Android en iPhone smartphones, kinderen en  familie met Kerstmis : Amazon.nl: Elektronica">
            <a:extLst>
              <a:ext uri="{FF2B5EF4-FFF2-40B4-BE49-F238E27FC236}">
                <a16:creationId xmlns:a16="http://schemas.microsoft.com/office/drawing/2014/main" id="{42919511-AFC9-FC3E-550B-E190678F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909637"/>
            <a:ext cx="208266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B73F73-72FE-C1E4-0057-96AA8D6B5470}"/>
              </a:ext>
            </a:extLst>
          </p:cNvPr>
          <p:cNvSpPr txBox="1"/>
          <p:nvPr/>
        </p:nvSpPr>
        <p:spPr>
          <a:xfrm>
            <a:off x="533400" y="8595092"/>
            <a:ext cx="1744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aseline="30000" dirty="0"/>
              <a:t>1</a:t>
            </a:r>
            <a:r>
              <a:rPr lang="en-GB" sz="2000" dirty="0"/>
              <a:t>Morley, Stephen. (2015/06/15). </a:t>
            </a:r>
            <a:r>
              <a:rPr lang="en-US" sz="2000" dirty="0"/>
              <a:t>Chapter 5: Visual analysis for single case data. </a:t>
            </a:r>
            <a:r>
              <a:rPr lang="nl-NL" sz="2000" dirty="0"/>
              <a:t>In: </a:t>
            </a:r>
            <a:r>
              <a:rPr lang="en-US" sz="2000" dirty="0"/>
              <a:t>Single Case Methods in Clinical Psychology</a:t>
            </a:r>
            <a:r>
              <a:rPr lang="nl-NL" sz="2000" dirty="0"/>
              <a:t>, Morley (editor) 2017).</a:t>
            </a:r>
          </a:p>
          <a:p>
            <a:pPr lvl="0"/>
            <a:r>
              <a:rPr lang="en-GB" sz="2000" baseline="30000" dirty="0"/>
              <a:t>2</a:t>
            </a:r>
            <a:r>
              <a:rPr lang="en-GB" sz="2000" dirty="0"/>
              <a:t>Ledford, J. R., Lane, J. D., &amp; Severini, K. E. (2018). Systematic use of visual analysis for assessing outcomes in single case design studies. </a:t>
            </a:r>
            <a:r>
              <a:rPr lang="en-GB" sz="2000" i="1" dirty="0"/>
              <a:t>Brain Impairment</a:t>
            </a:r>
            <a:r>
              <a:rPr lang="en-GB" sz="2000" dirty="0"/>
              <a:t>, </a:t>
            </a:r>
            <a:r>
              <a:rPr lang="en-GB" sz="2000" i="1" dirty="0"/>
              <a:t>19</a:t>
            </a:r>
            <a:r>
              <a:rPr lang="en-GB" sz="2000" dirty="0"/>
              <a:t>(1), 4-17.</a:t>
            </a:r>
          </a:p>
          <a:p>
            <a:pPr lvl="0"/>
            <a:r>
              <a:rPr lang="en-GB" sz="2000" baseline="30000" dirty="0"/>
              <a:t>3</a:t>
            </a:r>
            <a:r>
              <a:rPr lang="en-GB" sz="2000" dirty="0"/>
              <a:t>Manolov R, </a:t>
            </a:r>
            <a:r>
              <a:rPr lang="en-GB" sz="2000" dirty="0" err="1"/>
              <a:t>Moeyaert</a:t>
            </a:r>
            <a:r>
              <a:rPr lang="en-GB" sz="2000" dirty="0"/>
              <a:t> M. Recommendations for Choosing Single-Case Data Analytical Techniques. </a:t>
            </a:r>
            <a:r>
              <a:rPr lang="en-GB" sz="2000" dirty="0" err="1"/>
              <a:t>Behav</a:t>
            </a:r>
            <a:r>
              <a:rPr lang="en-GB" sz="2000" dirty="0"/>
              <a:t> Ther. 2017 Jan;48(1):97-114. </a:t>
            </a:r>
            <a:r>
              <a:rPr lang="en-GB" sz="2000" dirty="0" err="1"/>
              <a:t>doi</a:t>
            </a:r>
            <a:r>
              <a:rPr lang="en-GB" sz="2000" dirty="0"/>
              <a:t>: 10.1016/j.beth.2016.04.008. </a:t>
            </a:r>
            <a:r>
              <a:rPr lang="en-GB" sz="2000" baseline="30000" dirty="0"/>
              <a:t>4</a:t>
            </a:r>
            <a:r>
              <a:rPr lang="en-GB" sz="2000" dirty="0"/>
              <a:t>Fingerhut, J., &amp; </a:t>
            </a:r>
            <a:r>
              <a:rPr lang="en-GB" sz="2000" dirty="0" err="1"/>
              <a:t>Moeyaert</a:t>
            </a:r>
            <a:r>
              <a:rPr lang="en-GB" sz="2000" dirty="0"/>
              <a:t>, M. (2022). Selecting quantitative analysis techniques in single-case research through a user- friendly open-source tool. </a:t>
            </a:r>
            <a:r>
              <a:rPr lang="nl-NL" sz="2000" dirty="0"/>
              <a:t>Frontiers in </a:t>
            </a:r>
            <a:r>
              <a:rPr lang="nl-NL" sz="2000" dirty="0" err="1"/>
              <a:t>Education</a:t>
            </a:r>
            <a:r>
              <a:rPr lang="nl-NL" sz="2000" dirty="0"/>
              <a:t>. 7:1064807. </a:t>
            </a:r>
            <a:r>
              <a:rPr lang="nl-NL" sz="2000" dirty="0" err="1"/>
              <a:t>doi</a:t>
            </a:r>
            <a:r>
              <a:rPr lang="nl-NL" sz="2000" dirty="0"/>
              <a:t>: 10.3389/feduc.2022.1064807</a:t>
            </a:r>
          </a:p>
        </p:txBody>
      </p:sp>
      <p:pic>
        <p:nvPicPr>
          <p:cNvPr id="5" name="Picture 2" descr="Sage Research Methods - Research Methods in Applied Behavior Analysis -  Step 7: Identify the Appropriate Research Design">
            <a:extLst>
              <a:ext uri="{FF2B5EF4-FFF2-40B4-BE49-F238E27FC236}">
                <a16:creationId xmlns:a16="http://schemas.microsoft.com/office/drawing/2014/main" id="{43B0159D-782E-EDDC-AC27-F5C2C0A5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3059894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2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6378D-6281-FE9D-2630-A5E453DF8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CE7CD141-6F0C-789C-4C12-26874E4F71B3}"/>
              </a:ext>
            </a:extLst>
          </p:cNvPr>
          <p:cNvSpPr txBox="1"/>
          <p:nvPr/>
        </p:nvSpPr>
        <p:spPr>
          <a:xfrm>
            <a:off x="716971" y="1683544"/>
            <a:ext cx="603504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771">
                <a:solidFill>
                  <a:schemeClr val="tx1"/>
                </a:solidFill>
                <a:latin typeface="+mj-lt"/>
                <a:ea typeface="+mj-ea"/>
                <a:cs typeface="+mj-cs"/>
                <a:sym typeface="Lato Heavy"/>
              </a:rPr>
              <a:t>Results: example 1 participant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6EE102-1053-15DF-0EB1-079B525626EA}"/>
              </a:ext>
            </a:extLst>
          </p:cNvPr>
          <p:cNvSpPr txBox="1"/>
          <p:nvPr/>
        </p:nvSpPr>
        <p:spPr>
          <a:xfrm>
            <a:off x="716971" y="7309383"/>
            <a:ext cx="5899959" cy="181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in mean</a:t>
            </a:r>
            <a:endParaRPr lang="en-US" sz="3000" b="1" dirty="0"/>
          </a:p>
          <a:p>
            <a:r>
              <a:rPr lang="nl-NL" sz="2800" dirty="0" err="1"/>
              <a:t>Mean</a:t>
            </a:r>
            <a:r>
              <a:rPr lang="nl-NL" sz="2800" dirty="0"/>
              <a:t> baseline: 54.3</a:t>
            </a:r>
          </a:p>
          <a:p>
            <a:r>
              <a:rPr lang="nl-NL" sz="2800" dirty="0" err="1"/>
              <a:t>Mean</a:t>
            </a:r>
            <a:r>
              <a:rPr lang="nl-NL" sz="2800" dirty="0"/>
              <a:t> </a:t>
            </a:r>
            <a:r>
              <a:rPr lang="nl-NL" sz="2800" dirty="0" err="1"/>
              <a:t>intervention</a:t>
            </a:r>
            <a:r>
              <a:rPr lang="nl-NL" sz="2800" dirty="0"/>
              <a:t>: 57.7</a:t>
            </a:r>
          </a:p>
          <a:p>
            <a:r>
              <a:rPr lang="nl-NL" sz="2800" dirty="0" err="1"/>
              <a:t>Difference</a:t>
            </a:r>
            <a:r>
              <a:rPr lang="nl-NL" sz="2800" dirty="0"/>
              <a:t> in </a:t>
            </a:r>
            <a:r>
              <a:rPr lang="nl-NL" sz="2800" dirty="0" err="1"/>
              <a:t>mean</a:t>
            </a:r>
            <a:r>
              <a:rPr lang="nl-NL" sz="2800" dirty="0"/>
              <a:t>: </a:t>
            </a:r>
            <a:r>
              <a:rPr lang="nl-NL" sz="2800" dirty="0">
                <a:highlight>
                  <a:srgbClr val="FFFF00"/>
                </a:highlight>
              </a:rPr>
              <a:t>3.4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528AF6-8DC0-9EDD-033F-D83C9D1D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0" t="25733" r="2778" b="25674"/>
          <a:stretch>
            <a:fillRect/>
          </a:stretch>
        </p:blipFill>
        <p:spPr>
          <a:xfrm>
            <a:off x="7061138" y="1985723"/>
            <a:ext cx="10782653" cy="63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EC24-8D01-DF12-5B39-F04FB3FD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9BFFD594-7A4B-BA37-9848-36F1F9CB1E24}"/>
              </a:ext>
            </a:extLst>
          </p:cNvPr>
          <p:cNvSpPr txBox="1"/>
          <p:nvPr/>
        </p:nvSpPr>
        <p:spPr>
          <a:xfrm>
            <a:off x="716971" y="1683544"/>
            <a:ext cx="603504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771">
                <a:solidFill>
                  <a:schemeClr val="tx1"/>
                </a:solidFill>
                <a:latin typeface="+mj-lt"/>
                <a:ea typeface="+mj-ea"/>
                <a:cs typeface="+mj-cs"/>
                <a:sym typeface="Lato Heavy"/>
              </a:rPr>
              <a:t>Results: example 1 participant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0198D0-F42D-26DA-A0E7-A1BE1D814914}"/>
              </a:ext>
            </a:extLst>
          </p:cNvPr>
          <p:cNvSpPr txBox="1"/>
          <p:nvPr/>
        </p:nvSpPr>
        <p:spPr>
          <a:xfrm>
            <a:off x="716971" y="7309383"/>
            <a:ext cx="5899959" cy="181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in trend</a:t>
            </a:r>
            <a:endParaRPr lang="en-US" sz="3000" b="1" dirty="0"/>
          </a:p>
          <a:p>
            <a:r>
              <a:rPr lang="nl-NL" sz="2800" dirty="0"/>
              <a:t>Trend baseline: -0.59</a:t>
            </a:r>
          </a:p>
          <a:p>
            <a:r>
              <a:rPr lang="nl-NL" sz="2800" dirty="0"/>
              <a:t>Trend </a:t>
            </a:r>
            <a:r>
              <a:rPr lang="nl-NL" sz="2800" dirty="0" err="1"/>
              <a:t>intervention</a:t>
            </a:r>
            <a:r>
              <a:rPr lang="nl-NL" sz="2800" dirty="0"/>
              <a:t>: 0.74</a:t>
            </a:r>
          </a:p>
          <a:p>
            <a:r>
              <a:rPr lang="nl-NL" sz="2800" dirty="0" err="1"/>
              <a:t>Diff</a:t>
            </a:r>
            <a:r>
              <a:rPr lang="nl-NL" sz="2800" dirty="0"/>
              <a:t> trend: </a:t>
            </a:r>
            <a:r>
              <a:rPr lang="nl-NL" sz="2800" dirty="0">
                <a:highlight>
                  <a:srgbClr val="FFFF00"/>
                </a:highlight>
              </a:rPr>
              <a:t>1.33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10F790-8647-24B1-F074-79E9A1EF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0" t="27546" r="2315" b="26000"/>
          <a:stretch>
            <a:fillRect/>
          </a:stretch>
        </p:blipFill>
        <p:spPr>
          <a:xfrm>
            <a:off x="6752011" y="2171700"/>
            <a:ext cx="11227493" cy="62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97418-6EA9-B925-F32F-888019B7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89CB482-73E7-89F4-5672-75C119C52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82776438-3E90-185B-A18A-B1EB58E45201}"/>
              </a:ext>
            </a:extLst>
          </p:cNvPr>
          <p:cNvSpPr txBox="1"/>
          <p:nvPr/>
        </p:nvSpPr>
        <p:spPr>
          <a:xfrm>
            <a:off x="716971" y="1683544"/>
            <a:ext cx="603504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77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ato Heavy"/>
              </a:rPr>
              <a:t>Results: example 1 participant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AEBE048-6E43-7164-1987-339216D18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CC6F428-B25D-3023-C53F-B6996D973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B8CC13-308A-AF49-8621-9938C0D7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0" t="28138" r="3242" b="25941"/>
          <a:stretch>
            <a:fillRect/>
          </a:stretch>
        </p:blipFill>
        <p:spPr>
          <a:xfrm>
            <a:off x="6989278" y="2324100"/>
            <a:ext cx="11056883" cy="617527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C27AAD3-093E-DE6E-BB33-845716F752DD}"/>
              </a:ext>
            </a:extLst>
          </p:cNvPr>
          <p:cNvSpPr txBox="1"/>
          <p:nvPr/>
        </p:nvSpPr>
        <p:spPr>
          <a:xfrm>
            <a:off x="736021" y="775707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Variability</a:t>
            </a:r>
            <a:r>
              <a:rPr lang="nl-NL" sz="28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Lines at </a:t>
            </a:r>
            <a:r>
              <a:rPr lang="nl-NL" sz="2800" dirty="0" err="1"/>
              <a:t>median</a:t>
            </a:r>
            <a:r>
              <a:rPr lang="nl-NL" sz="2800" dirty="0"/>
              <a:t> +/-25% at </a:t>
            </a:r>
            <a:r>
              <a:rPr lang="nl-NL" sz="2800" dirty="0" err="1"/>
              <a:t>each</a:t>
            </a:r>
            <a:r>
              <a:rPr lang="nl-NL" sz="2800" dirty="0"/>
              <a:t> </a:t>
            </a:r>
            <a:r>
              <a:rPr lang="nl-NL" sz="2800" dirty="0" err="1"/>
              <a:t>phase</a:t>
            </a: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80% of points </a:t>
            </a:r>
            <a:r>
              <a:rPr lang="nl-NL" sz="2800" dirty="0" err="1"/>
              <a:t>should</a:t>
            </a:r>
            <a:r>
              <a:rPr lang="nl-NL" sz="2800" dirty="0"/>
              <a:t> </a:t>
            </a:r>
            <a:r>
              <a:rPr lang="nl-NL" sz="2800" dirty="0" err="1"/>
              <a:t>fall</a:t>
            </a:r>
            <a:r>
              <a:rPr lang="nl-NL" sz="2800" dirty="0"/>
              <a:t> </a:t>
            </a:r>
            <a:r>
              <a:rPr lang="nl-NL" sz="2800" dirty="0" err="1"/>
              <a:t>within</a:t>
            </a:r>
            <a:r>
              <a:rPr lang="nl-NL" sz="2800" dirty="0"/>
              <a:t> these </a:t>
            </a:r>
            <a:r>
              <a:rPr lang="nl-NL" sz="2800" dirty="0" err="1"/>
              <a:t>lines</a:t>
            </a: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Even 100% </a:t>
            </a:r>
            <a:r>
              <a:rPr lang="nl-NL" sz="2800" dirty="0" err="1"/>
              <a:t>fall</a:t>
            </a:r>
            <a:r>
              <a:rPr lang="nl-NL" sz="2800" dirty="0"/>
              <a:t> </a:t>
            </a:r>
            <a:r>
              <a:rPr lang="nl-NL" sz="2800" dirty="0" err="1"/>
              <a:t>within</a:t>
            </a:r>
            <a:r>
              <a:rPr lang="nl-NL" sz="2800" dirty="0"/>
              <a:t> </a:t>
            </a:r>
            <a:r>
              <a:rPr lang="nl-NL" sz="2800" dirty="0" err="1"/>
              <a:t>lines</a:t>
            </a:r>
            <a:r>
              <a:rPr lang="nl-NL" sz="2800" dirty="0"/>
              <a:t> </a:t>
            </a:r>
            <a:r>
              <a:rPr lang="nl-NL" sz="2800" dirty="0">
                <a:sym typeface="Wingdings" panose="05000000000000000000" pitchFamily="2" charset="2"/>
              </a:rPr>
              <a:t> </a:t>
            </a:r>
            <a:r>
              <a:rPr lang="nl-NL" sz="2800" dirty="0" err="1">
                <a:highlight>
                  <a:srgbClr val="FFFF00"/>
                </a:highlight>
                <a:sym typeface="Wingdings" panose="05000000000000000000" pitchFamily="2" charset="2"/>
              </a:rPr>
              <a:t>variability</a:t>
            </a:r>
            <a:r>
              <a:rPr lang="nl-NL" sz="2800" dirty="0">
                <a:highlight>
                  <a:srgbClr val="FFFF00"/>
                </a:highlight>
                <a:sym typeface="Wingdings" panose="05000000000000000000" pitchFamily="2" charset="2"/>
              </a:rPr>
              <a:t> = low </a:t>
            </a:r>
            <a:r>
              <a:rPr lang="nl-NL" sz="2800" dirty="0" err="1">
                <a:highlight>
                  <a:srgbClr val="FFFF00"/>
                </a:highlight>
                <a:sym typeface="Wingdings" panose="05000000000000000000" pitchFamily="2" charset="2"/>
              </a:rPr>
              <a:t>enough</a:t>
            </a:r>
            <a:endParaRPr lang="nl-NL" sz="2800" dirty="0">
              <a:highlight>
                <a:srgbClr val="FFFF00"/>
              </a:highlight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816DEA-639B-46BD-02D1-6C8241E116B8}"/>
              </a:ext>
            </a:extLst>
          </p:cNvPr>
          <p:cNvCxnSpPr/>
          <p:nvPr/>
        </p:nvCxnSpPr>
        <p:spPr>
          <a:xfrm>
            <a:off x="7848600" y="53721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7ED4887-20F1-2629-BF5F-2E9440C17BB2}"/>
              </a:ext>
            </a:extLst>
          </p:cNvPr>
          <p:cNvCxnSpPr/>
          <p:nvPr/>
        </p:nvCxnSpPr>
        <p:spPr>
          <a:xfrm>
            <a:off x="7848600" y="41529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586CD9E-200F-D27E-8DDE-246DD0DA8690}"/>
              </a:ext>
            </a:extLst>
          </p:cNvPr>
          <p:cNvCxnSpPr>
            <a:cxnSpLocks/>
          </p:cNvCxnSpPr>
          <p:nvPr/>
        </p:nvCxnSpPr>
        <p:spPr>
          <a:xfrm>
            <a:off x="11430000" y="5143500"/>
            <a:ext cx="6324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D476990-80B2-788D-24D6-4A134E4F0F65}"/>
              </a:ext>
            </a:extLst>
          </p:cNvPr>
          <p:cNvCxnSpPr>
            <a:cxnSpLocks/>
          </p:cNvCxnSpPr>
          <p:nvPr/>
        </p:nvCxnSpPr>
        <p:spPr>
          <a:xfrm>
            <a:off x="11430000" y="3924300"/>
            <a:ext cx="6324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87338-9B82-0673-5C5C-DC88CD5B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9BC77D4-FFE0-3A27-0668-DEB8D86268FC}"/>
              </a:ext>
            </a:extLst>
          </p:cNvPr>
          <p:cNvSpPr txBox="1"/>
          <p:nvPr/>
        </p:nvSpPr>
        <p:spPr>
          <a:xfrm>
            <a:off x="716971" y="1683544"/>
            <a:ext cx="6035040" cy="480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771">
                <a:solidFill>
                  <a:schemeClr val="tx1"/>
                </a:solidFill>
                <a:latin typeface="+mj-lt"/>
                <a:ea typeface="+mj-ea"/>
                <a:cs typeface="+mj-cs"/>
                <a:sym typeface="Lato Heavy"/>
              </a:rPr>
              <a:t>Results: example 1 participant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A48C43-6DE4-FB76-6D81-42D8C4624A23}"/>
              </a:ext>
            </a:extLst>
          </p:cNvPr>
          <p:cNvSpPr txBox="1"/>
          <p:nvPr/>
        </p:nvSpPr>
        <p:spPr>
          <a:xfrm>
            <a:off x="702683" y="7062394"/>
            <a:ext cx="6903029" cy="2286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b="1" dirty="0"/>
              <a:t>Overlap (improvement Rate Difference)</a:t>
            </a:r>
            <a:r>
              <a:rPr lang="en-US" sz="3000" b="1" baseline="30000" dirty="0"/>
              <a:t>1</a:t>
            </a:r>
            <a:endParaRPr lang="en-US" sz="3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dirty="0"/>
              <a:t>IR baseline = 4/9 = 0.44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 intervention = 13/17 = 0.76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highlight>
                  <a:srgbClr val="FFFF00"/>
                </a:highlight>
              </a:rPr>
              <a:t>IRD</a:t>
            </a:r>
            <a:r>
              <a:rPr lang="en-US" sz="3000" dirty="0"/>
              <a:t>: 0.76 – 0.44 </a:t>
            </a:r>
            <a:r>
              <a:rPr lang="en-US" sz="3000" dirty="0">
                <a:highlight>
                  <a:srgbClr val="FFFF00"/>
                </a:highlight>
              </a:rPr>
              <a:t>= 0.32 </a:t>
            </a:r>
            <a:r>
              <a:rPr lang="en-US" sz="3000" dirty="0"/>
              <a:t>(favors intervention, but below 0.5=too small)</a:t>
            </a:r>
            <a:endParaRPr lang="en-U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Afbeelding 3" descr="Afbeelding met tekst, diagram, schermopname, lijn&#10;&#10;Door AI gegenereerde inhoud is mogelijk onjuist.">
            <a:extLst>
              <a:ext uri="{FF2B5EF4-FFF2-40B4-BE49-F238E27FC236}">
                <a16:creationId xmlns:a16="http://schemas.microsoft.com/office/drawing/2014/main" id="{3B5A8648-3CC9-DC42-D772-B4D75A3C6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912" y="1307349"/>
            <a:ext cx="10269544" cy="7445420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724B50-766F-E4D8-A8C7-B2A8395502D4}"/>
              </a:ext>
            </a:extLst>
          </p:cNvPr>
          <p:cNvSpPr txBox="1"/>
          <p:nvPr/>
        </p:nvSpPr>
        <p:spPr>
          <a:xfrm>
            <a:off x="716971" y="9756566"/>
            <a:ext cx="786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/>
              <a:t>1</a:t>
            </a:r>
            <a:r>
              <a:rPr lang="nl-NL" dirty="0"/>
              <a:t>Parker, </a:t>
            </a:r>
            <a:r>
              <a:rPr lang="nl-NL" dirty="0" err="1"/>
              <a:t>Vannest</a:t>
            </a:r>
            <a:r>
              <a:rPr lang="nl-NL" dirty="0"/>
              <a:t> &amp; Brown, (2009) </a:t>
            </a:r>
            <a:r>
              <a:rPr lang="nl-NL" dirty="0" err="1"/>
              <a:t>Exceptional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Vol. 75, No. 2, pp. 135-150.</a:t>
            </a:r>
          </a:p>
        </p:txBody>
      </p:sp>
    </p:spTree>
    <p:extLst>
      <p:ext uri="{BB962C8B-B14F-4D97-AF65-F5344CB8AC3E}">
        <p14:creationId xmlns:p14="http://schemas.microsoft.com/office/powerpoint/2010/main" val="422708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3DC30-8EBE-A1B2-B028-BC1D860E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F42DA60-354E-0611-973F-A7B8CBEF3124}"/>
              </a:ext>
            </a:extLst>
          </p:cNvPr>
          <p:cNvSpPr txBox="1"/>
          <p:nvPr/>
        </p:nvSpPr>
        <p:spPr>
          <a:xfrm>
            <a:off x="726496" y="3282132"/>
            <a:ext cx="9112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Visual analysis: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2800" dirty="0">
                <a:sym typeface="Wingdings" panose="05000000000000000000" pitchFamily="2" charset="2"/>
              </a:rPr>
              <a:t>3 out of 4 indicators </a:t>
            </a:r>
            <a:r>
              <a:rPr lang="nl-NL" sz="2800" dirty="0" err="1">
                <a:sym typeface="Wingdings" panose="05000000000000000000" pitchFamily="2" charset="2"/>
              </a:rPr>
              <a:t>suggest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the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intervention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to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work</a:t>
            </a:r>
            <a:endParaRPr lang="nl-NL" sz="2800" dirty="0">
              <a:sym typeface="Wingdings" panose="05000000000000000000" pitchFamily="2" charset="2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F1FEE9-868E-3D96-3B83-169E4702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0" t="28138" r="3242" b="25941"/>
          <a:stretch>
            <a:fillRect/>
          </a:stretch>
        </p:blipFill>
        <p:spPr>
          <a:xfrm>
            <a:off x="9829800" y="3086100"/>
            <a:ext cx="7872406" cy="439674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E17FFB2-1A29-4B0B-8E8F-13CC1AC11D0F}"/>
              </a:ext>
            </a:extLst>
          </p:cNvPr>
          <p:cNvSpPr txBox="1"/>
          <p:nvPr/>
        </p:nvSpPr>
        <p:spPr>
          <a:xfrm>
            <a:off x="716971" y="729508"/>
            <a:ext cx="6035040" cy="1326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77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ato Heavy"/>
              </a:rPr>
              <a:t>In summary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566D2C-7FE4-3D5F-49D2-FB328B0AF062}"/>
              </a:ext>
            </a:extLst>
          </p:cNvPr>
          <p:cNvSpPr txBox="1"/>
          <p:nvPr/>
        </p:nvSpPr>
        <p:spPr>
          <a:xfrm>
            <a:off x="716971" y="5769062"/>
            <a:ext cx="9460492" cy="1943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/>
              <a:t>Effect size: Standardized mean difference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/>
              <a:t>(mean(A) – mean(B))/SD(A)</a:t>
            </a:r>
            <a:endParaRPr lang="nl-NL" sz="2800" dirty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0.71 </a:t>
            </a:r>
            <a:r>
              <a:rPr lang="nl-NL" sz="2800" dirty="0">
                <a:sym typeface="Wingdings" panose="05000000000000000000" pitchFamily="2" charset="2"/>
              </a:rPr>
              <a:t>--&gt; medium effect (</a:t>
            </a:r>
            <a:r>
              <a:rPr lang="nl-NL" sz="2800" dirty="0" err="1">
                <a:sym typeface="Wingdings" panose="05000000000000000000" pitchFamily="2" charset="2"/>
              </a:rPr>
              <a:t>according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to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Cohen’s</a:t>
            </a:r>
            <a:r>
              <a:rPr lang="nl-NL" sz="2800" dirty="0">
                <a:sym typeface="Wingdings" panose="05000000000000000000" pitchFamily="2" charset="2"/>
              </a:rPr>
              <a:t> benchmark)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nl-NL" sz="2800" dirty="0" err="1">
                <a:sym typeface="Wingdings" panose="05000000000000000000" pitchFamily="2" charset="2"/>
              </a:rPr>
              <a:t>Intervention</a:t>
            </a:r>
            <a:r>
              <a:rPr lang="nl-NL" sz="2800" dirty="0">
                <a:sym typeface="Wingdings" panose="05000000000000000000" pitchFamily="2" charset="2"/>
              </a:rPr>
              <a:t> is </a:t>
            </a:r>
            <a:r>
              <a:rPr lang="nl-NL" sz="2800" dirty="0" err="1">
                <a:sym typeface="Wingdings" panose="05000000000000000000" pitchFamily="2" charset="2"/>
              </a:rPr>
              <a:t>effective</a:t>
            </a:r>
            <a:r>
              <a:rPr lang="nl-NL" sz="2800" dirty="0">
                <a:sym typeface="Wingdings" panose="05000000000000000000" pitchFamily="2" charset="2"/>
              </a:rPr>
              <a:t> </a:t>
            </a:r>
            <a:r>
              <a:rPr lang="nl-NL" sz="2800" dirty="0" err="1">
                <a:sym typeface="Wingdings" panose="05000000000000000000" pitchFamily="2" charset="2"/>
              </a:rPr>
              <a:t>with</a:t>
            </a:r>
            <a:r>
              <a:rPr lang="nl-NL" sz="2800" dirty="0">
                <a:sym typeface="Wingdings" panose="05000000000000000000" pitchFamily="2" charset="2"/>
              </a:rPr>
              <a:t> small/medium effect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5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1286559" y="4629411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4906782" y="4629411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8525761" y="4629411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2144740" y="4629411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8"/>
                </a:lnTo>
                <a:lnTo>
                  <a:pt x="0" y="30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349317" y="6786091"/>
            <a:ext cx="2731184" cy="82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 dirty="0" err="1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Catheleine</a:t>
            </a:r>
            <a:r>
              <a:rPr lang="en-US" sz="2738" spc="136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 van Driel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63861" y="7793671"/>
            <a:ext cx="23020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UMCG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76812" y="6786091"/>
            <a:ext cx="2516641" cy="82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Matthijs </a:t>
            </a:r>
            <a:r>
              <a:rPr lang="en-US" sz="2738" spc="136" dirty="0" err="1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Nijland</a:t>
            </a:r>
            <a:endParaRPr lang="en-US" sz="2738" spc="136" dirty="0">
              <a:solidFill>
                <a:srgbClr val="FFFBF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84084" y="7793671"/>
            <a:ext cx="23020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UMCG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88519" y="6786091"/>
            <a:ext cx="2731184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Wim Veling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03063" y="7793671"/>
            <a:ext cx="23020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UMCG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07498" y="6786091"/>
            <a:ext cx="2731184" cy="82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Marij Zuidersma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22042" y="7793671"/>
            <a:ext cx="23020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 dirty="0">
                <a:solidFill>
                  <a:srgbClr val="FFFBFB"/>
                </a:solidFill>
                <a:latin typeface="Roboto"/>
                <a:ea typeface="Roboto"/>
                <a:cs typeface="Roboto"/>
                <a:sym typeface="Roboto"/>
              </a:rPr>
              <a:t>UMCG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-528002" y="-833026"/>
            <a:ext cx="19048322" cy="3086100"/>
            <a:chOff x="0" y="0"/>
            <a:chExt cx="5016842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080502" y="692561"/>
            <a:ext cx="7845600" cy="78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5921" b="1" spc="207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Our Team</a:t>
            </a:r>
          </a:p>
        </p:txBody>
      </p:sp>
      <p:sp>
        <p:nvSpPr>
          <p:cNvPr id="31" name="Freeform 31"/>
          <p:cNvSpPr/>
          <p:nvPr/>
        </p:nvSpPr>
        <p:spPr>
          <a:xfrm>
            <a:off x="-874585" y="9258300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Behandelteam Stemmings- en angststoornissen">
            <a:extLst>
              <a:ext uri="{FF2B5EF4-FFF2-40B4-BE49-F238E27FC236}">
                <a16:creationId xmlns:a16="http://schemas.microsoft.com/office/drawing/2014/main" id="{50ECFC8C-D83A-D638-74F9-FDDE441F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58" y="40005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handelteam Stemmings- en angststoornissen">
            <a:extLst>
              <a:ext uri="{FF2B5EF4-FFF2-40B4-BE49-F238E27FC236}">
                <a16:creationId xmlns:a16="http://schemas.microsoft.com/office/drawing/2014/main" id="{B571EFC4-178D-E403-53EA-6E657E5A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52" y="405773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.dr. Wim Veling">
            <a:extLst>
              <a:ext uri="{FF2B5EF4-FFF2-40B4-BE49-F238E27FC236}">
                <a16:creationId xmlns:a16="http://schemas.microsoft.com/office/drawing/2014/main" id="{62C70790-2C05-FB1F-3EA1-3BDB33FEE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 t="3582" r="18784" b="15890"/>
          <a:stretch>
            <a:fillRect/>
          </a:stretch>
        </p:blipFill>
        <p:spPr bwMode="auto">
          <a:xfrm>
            <a:off x="9803063" y="3968131"/>
            <a:ext cx="2323024" cy="23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cial relationships may delay the process of cognitive decline – IJEblog">
            <a:extLst>
              <a:ext uri="{FF2B5EF4-FFF2-40B4-BE49-F238E27FC236}">
                <a16:creationId xmlns:a16="http://schemas.microsoft.com/office/drawing/2014/main" id="{E0DC1234-F776-F02F-A2FA-4300F096A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 b="25559"/>
          <a:stretch>
            <a:fillRect/>
          </a:stretch>
        </p:blipFill>
        <p:spPr bwMode="auto">
          <a:xfrm>
            <a:off x="13422042" y="4000500"/>
            <a:ext cx="2397441" cy="24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78445C-6E39-4E13-9EB9-C2A41439E7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EE3A7-4C35-4953-8417-4CE382695381}">
  <ds:schemaRefs>
    <ds:schemaRef ds:uri="http://purl.org/dc/terms/"/>
    <ds:schemaRef ds:uri="6526f311-2dc7-4bf3-8b34-14cbf033560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E18F11-FE92-43CD-9A3F-D7F33F34F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879</Words>
  <Application>Microsoft Office PowerPoint</Application>
  <PresentationFormat>Custom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Lato Heavy</vt:lpstr>
      <vt:lpstr>Wingdings</vt:lpstr>
      <vt:lpstr>Aptos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ESM_PitchTemplate2</dc:title>
  <dc:creator>Zuidersma, M (psy)</dc:creator>
  <cp:lastModifiedBy>Petra Olsthoorn</cp:lastModifiedBy>
  <cp:revision>68</cp:revision>
  <dcterms:created xsi:type="dcterms:W3CDTF">2006-08-16T00:00:00Z</dcterms:created>
  <dcterms:modified xsi:type="dcterms:W3CDTF">2025-10-10T09:59:04Z</dcterms:modified>
  <dc:identifier>DAGqhfGlZPs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2025-06-16T13:24:03Z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c35ef006-acb4-4c5f-a2a9-17f484ee188c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  <property fmtid="{D5CDD505-2E9C-101B-9397-08002B2CF9AE}" pid="10" name="MediaServiceImageTags">
    <vt:lpwstr/>
  </property>
</Properties>
</file>